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DM Sans Bold" charset="1" panose="00000000000000000000"/>
      <p:regular r:id="rId20"/>
    </p:embeddedFont>
    <p:embeddedFont>
      <p:font typeface="DM Sans" charset="1" panose="00000000000000000000"/>
      <p:regular r:id="rId21"/>
    </p:embeddedFont>
    <p:embeddedFont>
      <p:font typeface="Times New Roman" charset="1" panose="02020603050405020304"/>
      <p:regular r:id="rId22"/>
    </p:embeddedFont>
    <p:embeddedFont>
      <p:font typeface="Canva Sans Bold" charset="1" panose="020B0803030501040103"/>
      <p:regular r:id="rId23"/>
    </p:embeddedFont>
    <p:embeddedFont>
      <p:font typeface="Canva Sans" charset="1" panose="020B0503030501040103"/>
      <p:regular r:id="rId24"/>
    </p:embeddedFont>
    <p:embeddedFont>
      <p:font typeface="Raleway Bold" charset="1" panose="00000000000000000000"/>
      <p:regular r:id="rId25"/>
    </p:embeddedFont>
    <p:embeddedFont>
      <p:font typeface="Raleway" charset="1" panose="000000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jpeg>
</file>

<file path=ppt/media/image4.svg>
</file>

<file path=ppt/media/image40.png>
</file>

<file path=ppt/media/image41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svg" Type="http://schemas.openxmlformats.org/officeDocument/2006/relationships/image"/><Relationship Id="rId4" Target="../media/image31.png" Type="http://schemas.openxmlformats.org/officeDocument/2006/relationships/image"/><Relationship Id="rId5" Target="../media/image3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35.png" Type="http://schemas.openxmlformats.org/officeDocument/2006/relationships/image"/><Relationship Id="rId7" Target="../media/image36.png" Type="http://schemas.openxmlformats.org/officeDocument/2006/relationships/image"/><Relationship Id="rId8" Target="../media/image37.png" Type="http://schemas.openxmlformats.org/officeDocument/2006/relationships/image"/><Relationship Id="rId9" Target="../media/image3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jpeg" Type="http://schemas.openxmlformats.org/officeDocument/2006/relationships/image"/><Relationship Id="rId3" Target="../media/image40.png" Type="http://schemas.openxmlformats.org/officeDocument/2006/relationships/image"/><Relationship Id="rId4" Target="../media/image4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svg" Type="http://schemas.openxmlformats.org/officeDocument/2006/relationships/image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2.pn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jpeg" Type="http://schemas.openxmlformats.org/officeDocument/2006/relationships/image"/><Relationship Id="rId4" Target="../media/image2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99562" y="285750"/>
            <a:ext cx="7126185" cy="9715500"/>
            <a:chOff x="0" y="0"/>
            <a:chExt cx="1072489" cy="14621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72489" cy="1462180"/>
            </a:xfrm>
            <a:custGeom>
              <a:avLst/>
              <a:gdLst/>
              <a:ahLst/>
              <a:cxnLst/>
              <a:rect r="r" b="b" t="t" l="l"/>
              <a:pathLst>
                <a:path h="1462180" w="1072489">
                  <a:moveTo>
                    <a:pt x="32592" y="0"/>
                  </a:moveTo>
                  <a:lnTo>
                    <a:pt x="1039897" y="0"/>
                  </a:lnTo>
                  <a:cubicBezTo>
                    <a:pt x="1057897" y="0"/>
                    <a:pt x="1072489" y="14592"/>
                    <a:pt x="1072489" y="32592"/>
                  </a:cubicBezTo>
                  <a:lnTo>
                    <a:pt x="1072489" y="1429588"/>
                  </a:lnTo>
                  <a:cubicBezTo>
                    <a:pt x="1072489" y="1447588"/>
                    <a:pt x="1057897" y="1462180"/>
                    <a:pt x="1039897" y="1462180"/>
                  </a:cubicBezTo>
                  <a:lnTo>
                    <a:pt x="32592" y="1462180"/>
                  </a:lnTo>
                  <a:cubicBezTo>
                    <a:pt x="23948" y="1462180"/>
                    <a:pt x="15658" y="1458746"/>
                    <a:pt x="9546" y="1452634"/>
                  </a:cubicBezTo>
                  <a:cubicBezTo>
                    <a:pt x="3434" y="1446522"/>
                    <a:pt x="0" y="1438232"/>
                    <a:pt x="0" y="1429588"/>
                  </a:cubicBezTo>
                  <a:lnTo>
                    <a:pt x="0" y="32592"/>
                  </a:lnTo>
                  <a:cubicBezTo>
                    <a:pt x="0" y="14592"/>
                    <a:pt x="14592" y="0"/>
                    <a:pt x="32592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52" r="0" b="-15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20719" y="2987656"/>
            <a:ext cx="10308788" cy="1731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33"/>
              </a:lnSpc>
            </a:pPr>
            <a:r>
              <a:rPr lang="en-US" b="true" sz="13033" spc="-39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Recipe Finder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531825" y="9267825"/>
            <a:ext cx="6886575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84"/>
              </a:lnSpc>
            </a:pPr>
            <a:r>
              <a:rPr lang="en-US" sz="2653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December 2, 2025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3071417" y="6641930"/>
            <a:ext cx="5807393" cy="1488788"/>
            <a:chOff x="0" y="0"/>
            <a:chExt cx="7743190" cy="198505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9525"/>
              <a:ext cx="7743190" cy="523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84"/>
                </a:lnSpc>
              </a:pPr>
              <a:r>
                <a:rPr lang="en-US" b="true" sz="2653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Presented by: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45201"/>
              <a:ext cx="7743190" cy="1339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72"/>
                </a:lnSpc>
              </a:pPr>
              <a:r>
                <a:rPr lang="en-US" sz="331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Nguyễn Văn Nguyễn - 23521053</a:t>
              </a:r>
            </a:p>
            <a:p>
              <a:pPr algn="l" marL="0" indent="0" lvl="0">
                <a:lnSpc>
                  <a:spcPts val="3972"/>
                </a:lnSpc>
              </a:pPr>
              <a:r>
                <a:rPr lang="en-US" sz="331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Trương Mạnh Nguyên - 23521065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1261559"/>
            <a:ext cx="11201400" cy="1012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0"/>
              </a:lnSpc>
            </a:pPr>
            <a:r>
              <a:rPr lang="en-US" b="true" sz="7000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5. </a:t>
            </a:r>
            <a:r>
              <a:rPr lang="en-US" b="true" sz="7000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Authentication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4259161"/>
            <a:ext cx="5381955" cy="1477645"/>
            <a:chOff x="0" y="0"/>
            <a:chExt cx="7175940" cy="197019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User Sign-Up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55675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The sign-up process creates a new user account.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419850" y="4259161"/>
            <a:ext cx="5381955" cy="1488687"/>
            <a:chOff x="0" y="0"/>
            <a:chExt cx="7175940" cy="198491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Email Verification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70398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A verification email is sent with a secure token.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7370489" y="9412274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10</a:t>
            </a:r>
          </a:p>
        </p:txBody>
      </p:sp>
      <p:sp>
        <p:nvSpPr>
          <p:cNvPr name="AutoShape 10" id="10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cap="flat" w="19050">
            <a:solidFill>
              <a:srgbClr val="FDFDF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671512" y="9387884"/>
            <a:ext cx="445682" cy="445682"/>
          </a:xfrm>
          <a:custGeom>
            <a:avLst/>
            <a:gdLst/>
            <a:ahLst/>
            <a:cxnLst/>
            <a:rect r="r" b="b" t="t" l="l"/>
            <a:pathLst>
              <a:path h="445682" w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666750" y="6946728"/>
            <a:ext cx="5381955" cy="1087120"/>
            <a:chOff x="0" y="0"/>
            <a:chExt cx="7175940" cy="1449493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Forgot Password Flow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955675"/>
              <a:ext cx="7175940" cy="493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Users can request a reset token via email.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419850" y="6935686"/>
            <a:ext cx="5381955" cy="1488687"/>
            <a:chOff x="0" y="0"/>
            <a:chExt cx="7175940" cy="1984916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Reset Password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970398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New passwords may only be set with a valid token.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173280" y="4259161"/>
            <a:ext cx="5381955" cy="1488687"/>
            <a:chOff x="0" y="0"/>
            <a:chExt cx="7175940" cy="1984916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Login Block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970398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Login access is restricted for unverified email addresses.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173280" y="6935686"/>
            <a:ext cx="5381955" cy="1488687"/>
            <a:chOff x="0" y="0"/>
            <a:chExt cx="7175940" cy="1984916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Security Measures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970398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The process uses tokens to protect user account integrity.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8410794">
            <a:off x="14883321" y="-3075217"/>
            <a:ext cx="7440338" cy="5072958"/>
          </a:xfrm>
          <a:custGeom>
            <a:avLst/>
            <a:gdLst/>
            <a:ahLst/>
            <a:cxnLst/>
            <a:rect r="r" b="b" t="t" l="l"/>
            <a:pathLst>
              <a:path h="5072958" w="7440338">
                <a:moveTo>
                  <a:pt x="0" y="0"/>
                </a:moveTo>
                <a:lnTo>
                  <a:pt x="7440338" y="0"/>
                </a:lnTo>
                <a:lnTo>
                  <a:pt x="7440338" y="5072958"/>
                </a:lnTo>
                <a:lnTo>
                  <a:pt x="0" y="50729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81772" y="1844890"/>
            <a:ext cx="10933866" cy="1233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460"/>
              </a:lnSpc>
            </a:pPr>
            <a:r>
              <a:rPr lang="en-US" b="true" sz="8600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6. </a:t>
            </a:r>
            <a:r>
              <a:rPr lang="en-US" b="true" sz="8600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Backend Overview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4259161"/>
            <a:ext cx="5381955" cy="1477645"/>
            <a:chOff x="0" y="0"/>
            <a:chExt cx="7175940" cy="197019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Structure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55675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The backend includes server.js and db.js for connections.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7370489" y="9412274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11</a:t>
            </a:r>
          </a:p>
        </p:txBody>
      </p:sp>
      <p:sp>
        <p:nvSpPr>
          <p:cNvPr name="AutoShape 7" id="7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cap="flat" w="19050">
            <a:solidFill>
              <a:srgbClr val="FE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671512" y="9387884"/>
            <a:ext cx="445682" cy="445682"/>
          </a:xfrm>
          <a:custGeom>
            <a:avLst/>
            <a:gdLst/>
            <a:ahLst/>
            <a:cxnLst/>
            <a:rect r="r" b="b" t="t" l="l"/>
            <a:pathLst>
              <a:path h="445682" w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666750" y="6946728"/>
            <a:ext cx="5381955" cy="1477645"/>
            <a:chOff x="0" y="0"/>
            <a:chExt cx="7175940" cy="1970193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JWT Middleware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955675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Middleware checks tokens to protect private routes effectively.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50141" y="6782474"/>
            <a:ext cx="5381955" cy="1488687"/>
            <a:chOff x="0" y="0"/>
            <a:chExt cx="7175940" cy="198491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Emails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970398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Nodemailer sends verification and reset emails with tokens.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50141" y="3960287"/>
            <a:ext cx="5381955" cy="1488687"/>
            <a:chOff x="0" y="0"/>
            <a:chExt cx="7175940" cy="1984916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Validation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970398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User input is validated, ensuring accurate data processing.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8410794">
            <a:off x="14883321" y="-3075217"/>
            <a:ext cx="7440338" cy="5072958"/>
          </a:xfrm>
          <a:custGeom>
            <a:avLst/>
            <a:gdLst/>
            <a:ahLst/>
            <a:cxnLst/>
            <a:rect r="r" b="b" t="t" l="l"/>
            <a:pathLst>
              <a:path h="5072958" w="7440338">
                <a:moveTo>
                  <a:pt x="0" y="0"/>
                </a:moveTo>
                <a:lnTo>
                  <a:pt x="7440338" y="0"/>
                </a:lnTo>
                <a:lnTo>
                  <a:pt x="7440338" y="5072958"/>
                </a:lnTo>
                <a:lnTo>
                  <a:pt x="0" y="50729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cap="flat" w="19050">
            <a:solidFill>
              <a:srgbClr val="FDFDF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671512" y="9387884"/>
            <a:ext cx="445682" cy="445682"/>
          </a:xfrm>
          <a:custGeom>
            <a:avLst/>
            <a:gdLst/>
            <a:ahLst/>
            <a:cxnLst/>
            <a:rect r="r" b="b" t="t" l="l"/>
            <a:pathLst>
              <a:path h="445682" w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173280" y="3420271"/>
            <a:ext cx="5381955" cy="1488687"/>
            <a:chOff x="0" y="0"/>
            <a:chExt cx="7175940" cy="198491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Global State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70398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Auth and UI states are managed using Context APIs.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8410794">
            <a:off x="14883321" y="-3075217"/>
            <a:ext cx="7440338" cy="5072958"/>
          </a:xfrm>
          <a:custGeom>
            <a:avLst/>
            <a:gdLst/>
            <a:ahLst/>
            <a:cxnLst/>
            <a:rect r="r" b="b" t="t" l="l"/>
            <a:pathLst>
              <a:path h="5072958" w="7440338">
                <a:moveTo>
                  <a:pt x="0" y="0"/>
                </a:moveTo>
                <a:lnTo>
                  <a:pt x="7440338" y="0"/>
                </a:lnTo>
                <a:lnTo>
                  <a:pt x="7440338" y="5072958"/>
                </a:lnTo>
                <a:lnTo>
                  <a:pt x="0" y="50729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666750" y="3420271"/>
            <a:ext cx="5381955" cy="1477645"/>
            <a:chOff x="0" y="0"/>
            <a:chExt cx="7175940" cy="1970193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Folder Organization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55675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The project structure is organized under the src/ directory.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419850" y="3420271"/>
            <a:ext cx="5381955" cy="1488687"/>
            <a:chOff x="0" y="0"/>
            <a:chExt cx="7175940" cy="198491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Axios Instance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70398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API calls use an Axios instance for simplified requests.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370489" y="9412274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12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66750" y="6107838"/>
            <a:ext cx="5381955" cy="1477645"/>
            <a:chOff x="0" y="0"/>
            <a:chExt cx="7175940" cy="1970193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Pages Included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955675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The application has multiple pages for various functions.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419850" y="6096796"/>
            <a:ext cx="5381955" cy="1488687"/>
            <a:chOff x="0" y="0"/>
            <a:chExt cx="7175940" cy="1984916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19050"/>
              <a:ext cx="7175940" cy="590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Public/Protected Routes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970398"/>
              <a:ext cx="717594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Routes are separated for public and authenticated user access.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410235" y="1190625"/>
            <a:ext cx="17145000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00"/>
              </a:lnSpc>
            </a:pPr>
            <a:r>
              <a:rPr lang="en-US" b="true" sz="9000" spc="-27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7. </a:t>
            </a:r>
            <a:r>
              <a:rPr lang="en-US" b="true" sz="9000" spc="-27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Frontend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8410794">
            <a:off x="11591154" y="7489953"/>
            <a:ext cx="7440338" cy="5072958"/>
          </a:xfrm>
          <a:custGeom>
            <a:avLst/>
            <a:gdLst/>
            <a:ahLst/>
            <a:cxnLst/>
            <a:rect r="r" b="b" t="t" l="l"/>
            <a:pathLst>
              <a:path h="5072958" w="7440338">
                <a:moveTo>
                  <a:pt x="0" y="0"/>
                </a:moveTo>
                <a:lnTo>
                  <a:pt x="7440338" y="0"/>
                </a:lnTo>
                <a:lnTo>
                  <a:pt x="7440338" y="5072958"/>
                </a:lnTo>
                <a:lnTo>
                  <a:pt x="0" y="50729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cap="flat" w="19050">
            <a:solidFill>
              <a:srgbClr val="FDFDF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671512" y="9387884"/>
            <a:ext cx="445682" cy="445682"/>
          </a:xfrm>
          <a:custGeom>
            <a:avLst/>
            <a:gdLst/>
            <a:ahLst/>
            <a:cxnLst/>
            <a:rect r="r" b="b" t="t" l="l"/>
            <a:pathLst>
              <a:path h="445682" w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410794">
            <a:off x="14883321" y="-3075217"/>
            <a:ext cx="7440338" cy="5072958"/>
          </a:xfrm>
          <a:custGeom>
            <a:avLst/>
            <a:gdLst/>
            <a:ahLst/>
            <a:cxnLst/>
            <a:rect r="r" b="b" t="t" l="l"/>
            <a:pathLst>
              <a:path h="5072958" w="7440338">
                <a:moveTo>
                  <a:pt x="0" y="0"/>
                </a:moveTo>
                <a:lnTo>
                  <a:pt x="7440338" y="0"/>
                </a:lnTo>
                <a:lnTo>
                  <a:pt x="7440338" y="5072958"/>
                </a:lnTo>
                <a:lnTo>
                  <a:pt x="0" y="50729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94354" y="546098"/>
            <a:ext cx="6210776" cy="1012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0"/>
              </a:lnSpc>
            </a:pPr>
            <a:r>
              <a:rPr lang="en-US" b="true" sz="7000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8. </a:t>
            </a:r>
            <a:r>
              <a:rPr lang="en-US" b="true" sz="7000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Deployment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370489" y="9412274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13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4696444" y="2073597"/>
            <a:ext cx="4140705" cy="3069903"/>
            <a:chOff x="0" y="0"/>
            <a:chExt cx="5520940" cy="409320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5520940" cy="4093204"/>
              <a:chOff x="0" y="0"/>
              <a:chExt cx="1090556" cy="808534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090556" cy="808534"/>
              </a:xfrm>
              <a:custGeom>
                <a:avLst/>
                <a:gdLst/>
                <a:ahLst/>
                <a:cxnLst/>
                <a:rect r="r" b="b" t="t" l="l"/>
                <a:pathLst>
                  <a:path h="808534" w="1090556">
                    <a:moveTo>
                      <a:pt x="95355" y="0"/>
                    </a:moveTo>
                    <a:lnTo>
                      <a:pt x="995201" y="0"/>
                    </a:lnTo>
                    <a:cubicBezTo>
                      <a:pt x="1020491" y="0"/>
                      <a:pt x="1044745" y="10046"/>
                      <a:pt x="1062627" y="27929"/>
                    </a:cubicBezTo>
                    <a:cubicBezTo>
                      <a:pt x="1080510" y="45811"/>
                      <a:pt x="1090556" y="70065"/>
                      <a:pt x="1090556" y="95355"/>
                    </a:cubicBezTo>
                    <a:lnTo>
                      <a:pt x="1090556" y="713179"/>
                    </a:lnTo>
                    <a:cubicBezTo>
                      <a:pt x="1090556" y="738469"/>
                      <a:pt x="1080510" y="762723"/>
                      <a:pt x="1062627" y="780605"/>
                    </a:cubicBezTo>
                    <a:cubicBezTo>
                      <a:pt x="1044745" y="798488"/>
                      <a:pt x="1020491" y="808534"/>
                      <a:pt x="995201" y="808534"/>
                    </a:cubicBezTo>
                    <a:lnTo>
                      <a:pt x="95355" y="808534"/>
                    </a:lnTo>
                    <a:cubicBezTo>
                      <a:pt x="70065" y="808534"/>
                      <a:pt x="45811" y="798488"/>
                      <a:pt x="27929" y="780605"/>
                    </a:cubicBezTo>
                    <a:cubicBezTo>
                      <a:pt x="10046" y="762723"/>
                      <a:pt x="0" y="738469"/>
                      <a:pt x="0" y="713179"/>
                    </a:cubicBezTo>
                    <a:lnTo>
                      <a:pt x="0" y="95355"/>
                    </a:lnTo>
                    <a:cubicBezTo>
                      <a:pt x="0" y="70065"/>
                      <a:pt x="10046" y="45811"/>
                      <a:pt x="27929" y="27929"/>
                    </a:cubicBezTo>
                    <a:cubicBezTo>
                      <a:pt x="45811" y="10046"/>
                      <a:pt x="70065" y="0"/>
                      <a:pt x="9535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47625"/>
                <a:ext cx="1090556" cy="85615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Freeform 11" id="11"/>
            <p:cNvSpPr/>
            <p:nvPr/>
          </p:nvSpPr>
          <p:spPr>
            <a:xfrm flipH="false" flipV="false" rot="0">
              <a:off x="707429" y="483101"/>
              <a:ext cx="1180151" cy="1180151"/>
            </a:xfrm>
            <a:custGeom>
              <a:avLst/>
              <a:gdLst/>
              <a:ahLst/>
              <a:cxnLst/>
              <a:rect r="r" b="b" t="t" l="l"/>
              <a:pathLst>
                <a:path h="1180151" w="1180151">
                  <a:moveTo>
                    <a:pt x="0" y="0"/>
                  </a:moveTo>
                  <a:lnTo>
                    <a:pt x="1180151" y="0"/>
                  </a:lnTo>
                  <a:lnTo>
                    <a:pt x="1180151" y="1180151"/>
                  </a:lnTo>
                  <a:lnTo>
                    <a:pt x="0" y="11801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1909947" y="766124"/>
              <a:ext cx="2802096" cy="6331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92"/>
                </a:lnSpc>
              </a:pPr>
              <a:r>
                <a:rPr lang="en-US" sz="3266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vercel.com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437606" y="2642904"/>
              <a:ext cx="2645727" cy="6331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92"/>
                </a:lnSpc>
              </a:pPr>
              <a:r>
                <a:rPr lang="en-US" b="true" sz="3266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Front-End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08649" y="2073597"/>
            <a:ext cx="4140705" cy="3069903"/>
            <a:chOff x="0" y="0"/>
            <a:chExt cx="5520940" cy="4093204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5520940" cy="4093204"/>
              <a:chOff x="0" y="0"/>
              <a:chExt cx="1090556" cy="808534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090556" cy="808534"/>
              </a:xfrm>
              <a:custGeom>
                <a:avLst/>
                <a:gdLst/>
                <a:ahLst/>
                <a:cxnLst/>
                <a:rect r="r" b="b" t="t" l="l"/>
                <a:pathLst>
                  <a:path h="808534" w="1090556">
                    <a:moveTo>
                      <a:pt x="95355" y="0"/>
                    </a:moveTo>
                    <a:lnTo>
                      <a:pt x="995201" y="0"/>
                    </a:lnTo>
                    <a:cubicBezTo>
                      <a:pt x="1020491" y="0"/>
                      <a:pt x="1044745" y="10046"/>
                      <a:pt x="1062627" y="27929"/>
                    </a:cubicBezTo>
                    <a:cubicBezTo>
                      <a:pt x="1080510" y="45811"/>
                      <a:pt x="1090556" y="70065"/>
                      <a:pt x="1090556" y="95355"/>
                    </a:cubicBezTo>
                    <a:lnTo>
                      <a:pt x="1090556" y="713179"/>
                    </a:lnTo>
                    <a:cubicBezTo>
                      <a:pt x="1090556" y="738469"/>
                      <a:pt x="1080510" y="762723"/>
                      <a:pt x="1062627" y="780605"/>
                    </a:cubicBezTo>
                    <a:cubicBezTo>
                      <a:pt x="1044745" y="798488"/>
                      <a:pt x="1020491" y="808534"/>
                      <a:pt x="995201" y="808534"/>
                    </a:cubicBezTo>
                    <a:lnTo>
                      <a:pt x="95355" y="808534"/>
                    </a:lnTo>
                    <a:cubicBezTo>
                      <a:pt x="70065" y="808534"/>
                      <a:pt x="45811" y="798488"/>
                      <a:pt x="27929" y="780605"/>
                    </a:cubicBezTo>
                    <a:cubicBezTo>
                      <a:pt x="10046" y="762723"/>
                      <a:pt x="0" y="738469"/>
                      <a:pt x="0" y="713179"/>
                    </a:cubicBezTo>
                    <a:lnTo>
                      <a:pt x="0" y="95355"/>
                    </a:lnTo>
                    <a:cubicBezTo>
                      <a:pt x="0" y="70065"/>
                      <a:pt x="10046" y="45811"/>
                      <a:pt x="27929" y="27929"/>
                    </a:cubicBezTo>
                    <a:cubicBezTo>
                      <a:pt x="45811" y="10046"/>
                      <a:pt x="70065" y="0"/>
                      <a:pt x="9535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1090556" cy="85615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682072" y="545232"/>
              <a:ext cx="1194981" cy="1180151"/>
            </a:xfrm>
            <a:custGeom>
              <a:avLst/>
              <a:gdLst/>
              <a:ahLst/>
              <a:cxnLst/>
              <a:rect r="r" b="b" t="t" l="l"/>
              <a:pathLst>
                <a:path h="1180151" w="1194981">
                  <a:moveTo>
                    <a:pt x="0" y="0"/>
                  </a:moveTo>
                  <a:lnTo>
                    <a:pt x="1194981" y="0"/>
                  </a:lnTo>
                  <a:lnTo>
                    <a:pt x="1194981" y="1180151"/>
                  </a:lnTo>
                  <a:lnTo>
                    <a:pt x="0" y="11801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-419784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1877053" y="1092227"/>
              <a:ext cx="2872899" cy="6331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92"/>
                </a:lnSpc>
              </a:pPr>
              <a:r>
                <a:rPr lang="en-US" sz="3266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render.com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490153" y="2642904"/>
              <a:ext cx="2540635" cy="6331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92"/>
                </a:lnSpc>
              </a:pPr>
              <a:r>
                <a:rPr lang="en-US" b="true" sz="3266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Back-End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4696444" y="5522409"/>
            <a:ext cx="4140705" cy="3069903"/>
            <a:chOff x="0" y="0"/>
            <a:chExt cx="5520940" cy="4093204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5520940" cy="4093204"/>
              <a:chOff x="0" y="0"/>
              <a:chExt cx="1090556" cy="808534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1090556" cy="808534"/>
              </a:xfrm>
              <a:custGeom>
                <a:avLst/>
                <a:gdLst/>
                <a:ahLst/>
                <a:cxnLst/>
                <a:rect r="r" b="b" t="t" l="l"/>
                <a:pathLst>
                  <a:path h="808534" w="1090556">
                    <a:moveTo>
                      <a:pt x="95355" y="0"/>
                    </a:moveTo>
                    <a:lnTo>
                      <a:pt x="995201" y="0"/>
                    </a:lnTo>
                    <a:cubicBezTo>
                      <a:pt x="1020491" y="0"/>
                      <a:pt x="1044745" y="10046"/>
                      <a:pt x="1062627" y="27929"/>
                    </a:cubicBezTo>
                    <a:cubicBezTo>
                      <a:pt x="1080510" y="45811"/>
                      <a:pt x="1090556" y="70065"/>
                      <a:pt x="1090556" y="95355"/>
                    </a:cubicBezTo>
                    <a:lnTo>
                      <a:pt x="1090556" y="713179"/>
                    </a:lnTo>
                    <a:cubicBezTo>
                      <a:pt x="1090556" y="738469"/>
                      <a:pt x="1080510" y="762723"/>
                      <a:pt x="1062627" y="780605"/>
                    </a:cubicBezTo>
                    <a:cubicBezTo>
                      <a:pt x="1044745" y="798488"/>
                      <a:pt x="1020491" y="808534"/>
                      <a:pt x="995201" y="808534"/>
                    </a:cubicBezTo>
                    <a:lnTo>
                      <a:pt x="95355" y="808534"/>
                    </a:lnTo>
                    <a:cubicBezTo>
                      <a:pt x="70065" y="808534"/>
                      <a:pt x="45811" y="798488"/>
                      <a:pt x="27929" y="780605"/>
                    </a:cubicBezTo>
                    <a:cubicBezTo>
                      <a:pt x="10046" y="762723"/>
                      <a:pt x="0" y="738469"/>
                      <a:pt x="0" y="713179"/>
                    </a:cubicBezTo>
                    <a:lnTo>
                      <a:pt x="0" y="95355"/>
                    </a:lnTo>
                    <a:cubicBezTo>
                      <a:pt x="0" y="70065"/>
                      <a:pt x="10046" y="45811"/>
                      <a:pt x="27929" y="27929"/>
                    </a:cubicBezTo>
                    <a:cubicBezTo>
                      <a:pt x="45811" y="10046"/>
                      <a:pt x="70065" y="0"/>
                      <a:pt x="9535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47625"/>
                <a:ext cx="1090556" cy="85615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Freeform 25" id="25"/>
            <p:cNvSpPr/>
            <p:nvPr/>
          </p:nvSpPr>
          <p:spPr>
            <a:xfrm flipH="false" flipV="false" rot="0">
              <a:off x="618382" y="495043"/>
              <a:ext cx="1459713" cy="1180151"/>
            </a:xfrm>
            <a:custGeom>
              <a:avLst/>
              <a:gdLst/>
              <a:ahLst/>
              <a:cxnLst/>
              <a:rect r="r" b="b" t="t" l="l"/>
              <a:pathLst>
                <a:path h="1180151" w="1459713">
                  <a:moveTo>
                    <a:pt x="0" y="0"/>
                  </a:moveTo>
                  <a:lnTo>
                    <a:pt x="1459713" y="0"/>
                  </a:lnTo>
                  <a:lnTo>
                    <a:pt x="1459713" y="1180151"/>
                  </a:lnTo>
                  <a:lnTo>
                    <a:pt x="0" y="11801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-227762" b="0"/>
              </a:stretch>
            </a:blipFill>
          </p:spPr>
        </p:sp>
        <p:sp>
          <p:nvSpPr>
            <p:cNvPr name="TextBox 26" id="26"/>
            <p:cNvSpPr txBox="true"/>
            <p:nvPr/>
          </p:nvSpPr>
          <p:spPr>
            <a:xfrm rot="0">
              <a:off x="2407721" y="778065"/>
              <a:ext cx="1908016" cy="6331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92"/>
                </a:lnSpc>
              </a:pPr>
              <a:r>
                <a:rPr lang="en-US" sz="3266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aiven.io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556365" y="2659444"/>
              <a:ext cx="2509679" cy="6331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92"/>
                </a:lnSpc>
              </a:pPr>
              <a:r>
                <a:rPr lang="en-US" b="true" sz="3266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Database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408649" y="5522409"/>
            <a:ext cx="4140705" cy="3069903"/>
            <a:chOff x="0" y="0"/>
            <a:chExt cx="5520940" cy="4093204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5520940" cy="4093204"/>
              <a:chOff x="0" y="0"/>
              <a:chExt cx="1090556" cy="808534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1090556" cy="808534"/>
              </a:xfrm>
              <a:custGeom>
                <a:avLst/>
                <a:gdLst/>
                <a:ahLst/>
                <a:cxnLst/>
                <a:rect r="r" b="b" t="t" l="l"/>
                <a:pathLst>
                  <a:path h="808534" w="1090556">
                    <a:moveTo>
                      <a:pt x="95355" y="0"/>
                    </a:moveTo>
                    <a:lnTo>
                      <a:pt x="995201" y="0"/>
                    </a:lnTo>
                    <a:cubicBezTo>
                      <a:pt x="1020491" y="0"/>
                      <a:pt x="1044745" y="10046"/>
                      <a:pt x="1062627" y="27929"/>
                    </a:cubicBezTo>
                    <a:cubicBezTo>
                      <a:pt x="1080510" y="45811"/>
                      <a:pt x="1090556" y="70065"/>
                      <a:pt x="1090556" y="95355"/>
                    </a:cubicBezTo>
                    <a:lnTo>
                      <a:pt x="1090556" y="713179"/>
                    </a:lnTo>
                    <a:cubicBezTo>
                      <a:pt x="1090556" y="738469"/>
                      <a:pt x="1080510" y="762723"/>
                      <a:pt x="1062627" y="780605"/>
                    </a:cubicBezTo>
                    <a:cubicBezTo>
                      <a:pt x="1044745" y="798488"/>
                      <a:pt x="1020491" y="808534"/>
                      <a:pt x="995201" y="808534"/>
                    </a:cubicBezTo>
                    <a:lnTo>
                      <a:pt x="95355" y="808534"/>
                    </a:lnTo>
                    <a:cubicBezTo>
                      <a:pt x="70065" y="808534"/>
                      <a:pt x="45811" y="798488"/>
                      <a:pt x="27929" y="780605"/>
                    </a:cubicBezTo>
                    <a:cubicBezTo>
                      <a:pt x="10046" y="762723"/>
                      <a:pt x="0" y="738469"/>
                      <a:pt x="0" y="713179"/>
                    </a:cubicBezTo>
                    <a:lnTo>
                      <a:pt x="0" y="95355"/>
                    </a:lnTo>
                    <a:cubicBezTo>
                      <a:pt x="0" y="70065"/>
                      <a:pt x="10046" y="45811"/>
                      <a:pt x="27929" y="27929"/>
                    </a:cubicBezTo>
                    <a:cubicBezTo>
                      <a:pt x="45811" y="10046"/>
                      <a:pt x="70065" y="0"/>
                      <a:pt x="9535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47625"/>
                <a:ext cx="1090556" cy="85615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Freeform 32" id="32"/>
            <p:cNvSpPr/>
            <p:nvPr/>
          </p:nvSpPr>
          <p:spPr>
            <a:xfrm flipH="false" flipV="false" rot="0">
              <a:off x="482090" y="319944"/>
              <a:ext cx="1355250" cy="1355250"/>
            </a:xfrm>
            <a:custGeom>
              <a:avLst/>
              <a:gdLst/>
              <a:ahLst/>
              <a:cxnLst/>
              <a:rect r="r" b="b" t="t" l="l"/>
              <a:pathLst>
                <a:path h="1355250" w="1355250">
                  <a:moveTo>
                    <a:pt x="0" y="0"/>
                  </a:moveTo>
                  <a:lnTo>
                    <a:pt x="1355249" y="0"/>
                  </a:lnTo>
                  <a:lnTo>
                    <a:pt x="1355249" y="1355250"/>
                  </a:lnTo>
                  <a:lnTo>
                    <a:pt x="0" y="1355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  <p:sp>
          <p:nvSpPr>
            <p:cNvPr name="TextBox 33" id="33"/>
            <p:cNvSpPr txBox="true"/>
            <p:nvPr/>
          </p:nvSpPr>
          <p:spPr>
            <a:xfrm rot="0">
              <a:off x="2167539" y="690516"/>
              <a:ext cx="2871311" cy="6331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92"/>
                </a:lnSpc>
              </a:pPr>
              <a:r>
                <a:rPr lang="en-US" sz="3266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github.com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1877053" y="2659444"/>
              <a:ext cx="1858804" cy="6331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92"/>
                </a:lnSpc>
              </a:pPr>
              <a:r>
                <a:rPr lang="en-US" b="true" sz="3266">
                  <a:solidFill>
                    <a:srgbClr val="000000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GitHub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91853" y="247650"/>
            <a:ext cx="7652147" cy="1730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999"/>
              </a:lnSpc>
            </a:pPr>
            <a:r>
              <a:rPr lang="en-US" sz="12999" spc="-38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Thank you!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231426" y="9137650"/>
            <a:ext cx="7009924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00"/>
              </a:lnSpc>
            </a:pPr>
            <a:r>
              <a:rPr lang="en-US" sz="2000" spc="-6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For more information, please contact us at 23521065@gm.uit.vn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868150" y="0"/>
            <a:ext cx="6419850" cy="10287000"/>
            <a:chOff x="0" y="0"/>
            <a:chExt cx="994603" cy="159372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94603" cy="1593725"/>
            </a:xfrm>
            <a:custGeom>
              <a:avLst/>
              <a:gdLst/>
              <a:ahLst/>
              <a:cxnLst/>
              <a:rect r="r" b="b" t="t" l="l"/>
              <a:pathLst>
                <a:path h="1593725" w="994603">
                  <a:moveTo>
                    <a:pt x="0" y="0"/>
                  </a:moveTo>
                  <a:lnTo>
                    <a:pt x="994603" y="0"/>
                  </a:lnTo>
                  <a:lnTo>
                    <a:pt x="994603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126" r="0" b="-126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8082579" y="7588516"/>
            <a:ext cx="3785571" cy="1399644"/>
            <a:chOff x="0" y="0"/>
            <a:chExt cx="5047428" cy="186619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191" cy="1866191"/>
            </a:xfrm>
            <a:custGeom>
              <a:avLst/>
              <a:gdLst/>
              <a:ahLst/>
              <a:cxnLst/>
              <a:rect r="r" b="b" t="t" l="l"/>
              <a:pathLst>
                <a:path h="1866191" w="1866191">
                  <a:moveTo>
                    <a:pt x="0" y="0"/>
                  </a:moveTo>
                  <a:lnTo>
                    <a:pt x="1866191" y="0"/>
                  </a:lnTo>
                  <a:lnTo>
                    <a:pt x="1866191" y="1866191"/>
                  </a:lnTo>
                  <a:lnTo>
                    <a:pt x="0" y="1866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590618" y="0"/>
              <a:ext cx="1866191" cy="1866191"/>
            </a:xfrm>
            <a:custGeom>
              <a:avLst/>
              <a:gdLst/>
              <a:ahLst/>
              <a:cxnLst/>
              <a:rect r="r" b="b" t="t" l="l"/>
              <a:pathLst>
                <a:path h="1866191" w="1866191">
                  <a:moveTo>
                    <a:pt x="0" y="0"/>
                  </a:moveTo>
                  <a:lnTo>
                    <a:pt x="1866192" y="0"/>
                  </a:lnTo>
                  <a:lnTo>
                    <a:pt x="1866192" y="1866191"/>
                  </a:lnTo>
                  <a:lnTo>
                    <a:pt x="0" y="1866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181237" y="0"/>
              <a:ext cx="1866191" cy="1866191"/>
            </a:xfrm>
            <a:custGeom>
              <a:avLst/>
              <a:gdLst/>
              <a:ahLst/>
              <a:cxnLst/>
              <a:rect r="r" b="b" t="t" l="l"/>
              <a:pathLst>
                <a:path h="1866191" w="1866191">
                  <a:moveTo>
                    <a:pt x="0" y="0"/>
                  </a:moveTo>
                  <a:lnTo>
                    <a:pt x="1866191" y="0"/>
                  </a:lnTo>
                  <a:lnTo>
                    <a:pt x="1866191" y="1866191"/>
                  </a:lnTo>
                  <a:lnTo>
                    <a:pt x="0" y="1866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1997074"/>
            <a:ext cx="10744363" cy="421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REFERENCES:</a:t>
            </a:r>
          </a:p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https://cookpad.com/eng/search/api</a:t>
            </a:r>
          </a:p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https://spoonacular.com/food-api</a:t>
            </a:r>
          </a:p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PROJECT URLs:</a:t>
            </a:r>
          </a:p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https://github.com/BeerusNguyen/MSIS207.Q14.CTTT.BE</a:t>
            </a:r>
          </a:p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https://github.com/BeerusNguyen/MSIS207.Q14.CTTT.FE</a:t>
            </a:r>
          </a:p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https://recipe-backend-xu20.onrender.com/api-docs</a:t>
            </a:r>
          </a:p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https://recipe-finder-group-19.vercel.app/</a:t>
            </a:r>
          </a:p>
          <a:p>
            <a:pPr algn="l" marL="647700" indent="-323850" lvl="1">
              <a:lnSpc>
                <a:spcPts val="33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Username: NguyenNguyen</a:t>
            </a:r>
          </a:p>
          <a:p>
            <a:pPr algn="l" marL="647700" indent="-323850" lvl="1">
              <a:lnSpc>
                <a:spcPts val="33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Password: Khacnhaok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249447" y="6311568"/>
            <a:ext cx="8556295" cy="8229600"/>
          </a:xfrm>
          <a:custGeom>
            <a:avLst/>
            <a:gdLst/>
            <a:ahLst/>
            <a:cxnLst/>
            <a:rect r="r" b="b" t="t" l="l"/>
            <a:pathLst>
              <a:path h="8229600" w="8556295">
                <a:moveTo>
                  <a:pt x="0" y="0"/>
                </a:moveTo>
                <a:lnTo>
                  <a:pt x="8556294" y="0"/>
                </a:lnTo>
                <a:lnTo>
                  <a:pt x="855629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564504">
            <a:off x="2212864" y="8173913"/>
            <a:ext cx="3264764" cy="1074404"/>
          </a:xfrm>
          <a:custGeom>
            <a:avLst/>
            <a:gdLst/>
            <a:ahLst/>
            <a:cxnLst/>
            <a:rect r="r" b="b" t="t" l="l"/>
            <a:pathLst>
              <a:path h="1074404" w="3264764">
                <a:moveTo>
                  <a:pt x="0" y="0"/>
                </a:moveTo>
                <a:lnTo>
                  <a:pt x="3264764" y="0"/>
                </a:lnTo>
                <a:lnTo>
                  <a:pt x="3264764" y="1074405"/>
                </a:lnTo>
                <a:lnTo>
                  <a:pt x="0" y="10744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8694765" y="1860407"/>
            <a:ext cx="179555" cy="4114800"/>
          </a:xfrm>
          <a:custGeom>
            <a:avLst/>
            <a:gdLst/>
            <a:ahLst/>
            <a:cxnLst/>
            <a:rect r="r" b="b" t="t" l="l"/>
            <a:pathLst>
              <a:path h="4114800" w="179555">
                <a:moveTo>
                  <a:pt x="0" y="0"/>
                </a:moveTo>
                <a:lnTo>
                  <a:pt x="179555" y="0"/>
                </a:lnTo>
                <a:lnTo>
                  <a:pt x="1795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8869053" y="4325962"/>
            <a:ext cx="179555" cy="4114800"/>
          </a:xfrm>
          <a:custGeom>
            <a:avLst/>
            <a:gdLst/>
            <a:ahLst/>
            <a:cxnLst/>
            <a:rect r="r" b="b" t="t" l="l"/>
            <a:pathLst>
              <a:path h="4114800" w="179555">
                <a:moveTo>
                  <a:pt x="0" y="0"/>
                </a:moveTo>
                <a:lnTo>
                  <a:pt x="179555" y="0"/>
                </a:lnTo>
                <a:lnTo>
                  <a:pt x="1795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494145" y="2158806"/>
            <a:ext cx="6106927" cy="5899458"/>
            <a:chOff x="0" y="0"/>
            <a:chExt cx="8142569" cy="7865944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8142569" cy="7865944"/>
              <a:chOff x="0" y="0"/>
              <a:chExt cx="1608409" cy="1553767"/>
            </a:xfrm>
          </p:grpSpPr>
          <p:sp>
            <p:nvSpPr>
              <p:cNvPr name="Freeform 8" id="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false" flipV="false" rot="0">
                <a:off x="0" y="0"/>
                <a:ext cx="1608409" cy="1553767"/>
              </a:xfrm>
              <a:custGeom>
                <a:avLst/>
                <a:gdLst/>
                <a:ahLst/>
                <a:cxnLst/>
                <a:rect r="r" b="b" t="t" l="l"/>
                <a:pathLst>
                  <a:path h="1553767" w="1608409">
                    <a:moveTo>
                      <a:pt x="38032" y="0"/>
                    </a:moveTo>
                    <a:lnTo>
                      <a:pt x="1570377" y="0"/>
                    </a:lnTo>
                    <a:cubicBezTo>
                      <a:pt x="1580464" y="0"/>
                      <a:pt x="1590137" y="4007"/>
                      <a:pt x="1597269" y="11139"/>
                    </a:cubicBezTo>
                    <a:cubicBezTo>
                      <a:pt x="1604402" y="18272"/>
                      <a:pt x="1608409" y="27945"/>
                      <a:pt x="1608409" y="38032"/>
                    </a:cubicBezTo>
                    <a:lnTo>
                      <a:pt x="1608409" y="1515735"/>
                    </a:lnTo>
                    <a:cubicBezTo>
                      <a:pt x="1608409" y="1536739"/>
                      <a:pt x="1591381" y="1553767"/>
                      <a:pt x="1570377" y="1553767"/>
                    </a:cubicBezTo>
                    <a:lnTo>
                      <a:pt x="38032" y="1553767"/>
                    </a:lnTo>
                    <a:cubicBezTo>
                      <a:pt x="27945" y="1553767"/>
                      <a:pt x="18272" y="1549760"/>
                      <a:pt x="11139" y="1542627"/>
                    </a:cubicBezTo>
                    <a:cubicBezTo>
                      <a:pt x="4007" y="1535495"/>
                      <a:pt x="0" y="1525821"/>
                      <a:pt x="0" y="1515735"/>
                    </a:cubicBezTo>
                    <a:lnTo>
                      <a:pt x="0" y="38032"/>
                    </a:lnTo>
                    <a:cubicBezTo>
                      <a:pt x="0" y="17027"/>
                      <a:pt x="17027" y="0"/>
                      <a:pt x="38032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19050"/>
                <a:ext cx="1608409" cy="157281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500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1497221" y="6104672"/>
              <a:ext cx="4130040" cy="83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0"/>
                </a:lnSpc>
                <a:spcBef>
                  <a:spcPct val="0"/>
                </a:spcBef>
              </a:pPr>
              <a:r>
                <a:rPr lang="en-US" b="true" sz="4500" spc="-135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4. Database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526998" y="999272"/>
              <a:ext cx="4255770" cy="83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0"/>
                </a:lnSpc>
                <a:spcBef>
                  <a:spcPct val="0"/>
                </a:spcBef>
              </a:pPr>
              <a:r>
                <a:rPr lang="en-US" b="true" sz="4500" spc="-135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1. Motivation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526998" y="2701072"/>
              <a:ext cx="3772694" cy="83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0"/>
                </a:lnSpc>
                <a:spcBef>
                  <a:spcPct val="0"/>
                </a:spcBef>
              </a:pPr>
              <a:r>
                <a:rPr lang="en-US" b="true" sz="4500" spc="-135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2. Features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480485" y="4402872"/>
              <a:ext cx="5181600" cy="83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0"/>
                </a:lnSpc>
                <a:spcBef>
                  <a:spcPct val="0"/>
                </a:spcBef>
              </a:pPr>
              <a:r>
                <a:rPr lang="en-US" b="true" sz="4500" spc="-135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3. Architecture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44000" y="2158806"/>
            <a:ext cx="6213293" cy="5899458"/>
            <a:chOff x="0" y="0"/>
            <a:chExt cx="1636423" cy="1553767"/>
          </a:xfrm>
        </p:grpSpPr>
        <p:sp>
          <p:nvSpPr>
            <p:cNvPr name="Freeform 15" id="1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636423" cy="1553767"/>
            </a:xfrm>
            <a:custGeom>
              <a:avLst/>
              <a:gdLst/>
              <a:ahLst/>
              <a:cxnLst/>
              <a:rect r="r" b="b" t="t" l="l"/>
              <a:pathLst>
                <a:path h="1553767" w="1636423">
                  <a:moveTo>
                    <a:pt x="37381" y="0"/>
                  </a:moveTo>
                  <a:lnTo>
                    <a:pt x="1599042" y="0"/>
                  </a:lnTo>
                  <a:cubicBezTo>
                    <a:pt x="1608956" y="0"/>
                    <a:pt x="1618464" y="3938"/>
                    <a:pt x="1625474" y="10949"/>
                  </a:cubicBezTo>
                  <a:cubicBezTo>
                    <a:pt x="1632484" y="17959"/>
                    <a:pt x="1636423" y="27467"/>
                    <a:pt x="1636423" y="37381"/>
                  </a:cubicBezTo>
                  <a:lnTo>
                    <a:pt x="1636423" y="1516386"/>
                  </a:lnTo>
                  <a:cubicBezTo>
                    <a:pt x="1636423" y="1526300"/>
                    <a:pt x="1632484" y="1535808"/>
                    <a:pt x="1625474" y="1542818"/>
                  </a:cubicBezTo>
                  <a:cubicBezTo>
                    <a:pt x="1618464" y="1549828"/>
                    <a:pt x="1608956" y="1553767"/>
                    <a:pt x="1599042" y="1553767"/>
                  </a:cubicBezTo>
                  <a:lnTo>
                    <a:pt x="37381" y="1553767"/>
                  </a:lnTo>
                  <a:cubicBezTo>
                    <a:pt x="27467" y="1553767"/>
                    <a:pt x="17959" y="1549828"/>
                    <a:pt x="10949" y="1542818"/>
                  </a:cubicBezTo>
                  <a:cubicBezTo>
                    <a:pt x="3938" y="1535808"/>
                    <a:pt x="0" y="1526300"/>
                    <a:pt x="0" y="1516386"/>
                  </a:cubicBezTo>
                  <a:lnTo>
                    <a:pt x="0" y="37381"/>
                  </a:lnTo>
                  <a:cubicBezTo>
                    <a:pt x="0" y="27467"/>
                    <a:pt x="3938" y="17959"/>
                    <a:pt x="10949" y="10949"/>
                  </a:cubicBezTo>
                  <a:cubicBezTo>
                    <a:pt x="17959" y="3938"/>
                    <a:pt x="27467" y="0"/>
                    <a:pt x="373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636423" cy="15728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215639" y="3056504"/>
            <a:ext cx="4504611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b="true" sz="4500" spc="-135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5. Authentication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71397" y="4245385"/>
            <a:ext cx="2840950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b="true" sz="4500" spc="-135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6. Backend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171397" y="5445046"/>
            <a:ext cx="2880360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b="true" sz="4500" spc="-135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7. Frontend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171397" y="6721396"/>
            <a:ext cx="3805714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b="true" sz="4500" spc="-135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8. Deployment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8958830" y="3662051"/>
            <a:ext cx="520806" cy="507135"/>
          </a:xfrm>
          <a:custGeom>
            <a:avLst/>
            <a:gdLst/>
            <a:ahLst/>
            <a:cxnLst/>
            <a:rect r="r" b="b" t="t" l="l"/>
            <a:pathLst>
              <a:path h="507135" w="520806">
                <a:moveTo>
                  <a:pt x="0" y="0"/>
                </a:moveTo>
                <a:lnTo>
                  <a:pt x="520806" y="0"/>
                </a:lnTo>
                <a:lnTo>
                  <a:pt x="520806" y="507134"/>
                </a:lnTo>
                <a:lnTo>
                  <a:pt x="0" y="5071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8263737" y="6129794"/>
            <a:ext cx="520806" cy="507135"/>
          </a:xfrm>
          <a:custGeom>
            <a:avLst/>
            <a:gdLst/>
            <a:ahLst/>
            <a:cxnLst/>
            <a:rect r="r" b="b" t="t" l="l"/>
            <a:pathLst>
              <a:path h="507135" w="520806">
                <a:moveTo>
                  <a:pt x="0" y="0"/>
                </a:moveTo>
                <a:lnTo>
                  <a:pt x="520806" y="0"/>
                </a:lnTo>
                <a:lnTo>
                  <a:pt x="520806" y="507135"/>
                </a:lnTo>
                <a:lnTo>
                  <a:pt x="0" y="50713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7467691" y="1162050"/>
            <a:ext cx="2982278" cy="884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99"/>
              </a:lnSpc>
              <a:spcBef>
                <a:spcPct val="0"/>
              </a:spcBef>
            </a:pPr>
            <a:r>
              <a:rPr lang="en-US" b="true" sz="6699" spc="-2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Agenda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5449716" y="8172564"/>
            <a:ext cx="7018228" cy="1926822"/>
            <a:chOff x="0" y="0"/>
            <a:chExt cx="9357637" cy="256909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9357637" cy="2569097"/>
            </a:xfrm>
            <a:custGeom>
              <a:avLst/>
              <a:gdLst/>
              <a:ahLst/>
              <a:cxnLst/>
              <a:rect r="r" b="b" t="t" l="l"/>
              <a:pathLst>
                <a:path h="2569097" w="9357637">
                  <a:moveTo>
                    <a:pt x="0" y="0"/>
                  </a:moveTo>
                  <a:lnTo>
                    <a:pt x="9357637" y="0"/>
                  </a:lnTo>
                  <a:lnTo>
                    <a:pt x="9357637" y="2569097"/>
                  </a:lnTo>
                  <a:lnTo>
                    <a:pt x="0" y="25690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6" id="26"/>
            <p:cNvSpPr txBox="true"/>
            <p:nvPr/>
          </p:nvSpPr>
          <p:spPr>
            <a:xfrm rot="0">
              <a:off x="746661" y="712625"/>
              <a:ext cx="7864315" cy="12009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00"/>
                </a:lnSpc>
                <a:spcBef>
                  <a:spcPct val="0"/>
                </a:spcBef>
              </a:pPr>
              <a:r>
                <a:rPr lang="en-US" b="true" sz="3400" spc="-102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Helps users find recipes, plan meals, and manage shopping.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865581" y="641480"/>
            <a:ext cx="9621783" cy="4425067"/>
            <a:chOff x="0" y="0"/>
            <a:chExt cx="12829044" cy="590009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2829044" cy="5900090"/>
              <a:chOff x="0" y="0"/>
              <a:chExt cx="2534132" cy="1165450"/>
            </a:xfrm>
          </p:grpSpPr>
          <p:sp>
            <p:nvSpPr>
              <p:cNvPr name="Freeform 4" id="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false" flipV="false" rot="0">
                <a:off x="0" y="0"/>
                <a:ext cx="2534132" cy="1165450"/>
              </a:xfrm>
              <a:custGeom>
                <a:avLst/>
                <a:gdLst/>
                <a:ahLst/>
                <a:cxnLst/>
                <a:rect r="r" b="b" t="t" l="l"/>
                <a:pathLst>
                  <a:path h="1165450" w="2534132">
                    <a:moveTo>
                      <a:pt x="14483" y="0"/>
                    </a:moveTo>
                    <a:lnTo>
                      <a:pt x="2519649" y="0"/>
                    </a:lnTo>
                    <a:cubicBezTo>
                      <a:pt x="2523490" y="0"/>
                      <a:pt x="2527174" y="1526"/>
                      <a:pt x="2529890" y="4242"/>
                    </a:cubicBezTo>
                    <a:cubicBezTo>
                      <a:pt x="2532606" y="6958"/>
                      <a:pt x="2534132" y="10642"/>
                      <a:pt x="2534132" y="14483"/>
                    </a:cubicBezTo>
                    <a:lnTo>
                      <a:pt x="2534132" y="1150967"/>
                    </a:lnTo>
                    <a:cubicBezTo>
                      <a:pt x="2534132" y="1158965"/>
                      <a:pt x="2527648" y="1165450"/>
                      <a:pt x="2519649" y="1165450"/>
                    </a:cubicBezTo>
                    <a:lnTo>
                      <a:pt x="14483" y="1165450"/>
                    </a:lnTo>
                    <a:cubicBezTo>
                      <a:pt x="10642" y="1165450"/>
                      <a:pt x="6958" y="1163924"/>
                      <a:pt x="4242" y="1161208"/>
                    </a:cubicBezTo>
                    <a:cubicBezTo>
                      <a:pt x="1526" y="1158492"/>
                      <a:pt x="0" y="1154808"/>
                      <a:pt x="0" y="1150967"/>
                    </a:cubicBezTo>
                    <a:lnTo>
                      <a:pt x="0" y="14483"/>
                    </a:lnTo>
                    <a:cubicBezTo>
                      <a:pt x="0" y="10642"/>
                      <a:pt x="1526" y="6958"/>
                      <a:pt x="4242" y="4242"/>
                    </a:cubicBezTo>
                    <a:cubicBezTo>
                      <a:pt x="6958" y="1526"/>
                      <a:pt x="10642" y="0"/>
                      <a:pt x="14483" y="0"/>
                    </a:cubicBezTo>
                    <a:close/>
                  </a:path>
                </a:pathLst>
              </a:custGeom>
              <a:solidFill>
                <a:srgbClr val="FDFDFD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2534132" cy="12035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8480847" y="0"/>
              <a:ext cx="4348197" cy="5900090"/>
              <a:chOff x="0" y="0"/>
              <a:chExt cx="505237" cy="68555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05237" cy="685559"/>
              </a:xfrm>
              <a:custGeom>
                <a:avLst/>
                <a:gdLst/>
                <a:ahLst/>
                <a:cxnLst/>
                <a:rect r="r" b="b" t="t" l="l"/>
                <a:pathLst>
                  <a:path h="685559" w="505237">
                    <a:moveTo>
                      <a:pt x="37984" y="0"/>
                    </a:moveTo>
                    <a:lnTo>
                      <a:pt x="467253" y="0"/>
                    </a:lnTo>
                    <a:cubicBezTo>
                      <a:pt x="477327" y="0"/>
                      <a:pt x="486989" y="4002"/>
                      <a:pt x="494112" y="11125"/>
                    </a:cubicBezTo>
                    <a:cubicBezTo>
                      <a:pt x="501235" y="18249"/>
                      <a:pt x="505237" y="27910"/>
                      <a:pt x="505237" y="37984"/>
                    </a:cubicBezTo>
                    <a:lnTo>
                      <a:pt x="505237" y="647575"/>
                    </a:lnTo>
                    <a:cubicBezTo>
                      <a:pt x="505237" y="657649"/>
                      <a:pt x="501235" y="667310"/>
                      <a:pt x="494112" y="674434"/>
                    </a:cubicBezTo>
                    <a:cubicBezTo>
                      <a:pt x="486989" y="681557"/>
                      <a:pt x="477327" y="685559"/>
                      <a:pt x="467253" y="685559"/>
                    </a:cubicBezTo>
                    <a:lnTo>
                      <a:pt x="37984" y="685559"/>
                    </a:lnTo>
                    <a:cubicBezTo>
                      <a:pt x="17006" y="685559"/>
                      <a:pt x="0" y="668553"/>
                      <a:pt x="0" y="647575"/>
                    </a:cubicBezTo>
                    <a:lnTo>
                      <a:pt x="0" y="37984"/>
                    </a:lnTo>
                    <a:cubicBezTo>
                      <a:pt x="0" y="27910"/>
                      <a:pt x="4002" y="18249"/>
                      <a:pt x="11125" y="11125"/>
                    </a:cubicBezTo>
                    <a:cubicBezTo>
                      <a:pt x="18249" y="4002"/>
                      <a:pt x="27910" y="0"/>
                      <a:pt x="37984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-51767" t="0" r="-51767" b="0"/>
                </a:stretch>
              </a:blip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519768" y="602019"/>
              <a:ext cx="8676019" cy="856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635"/>
                </a:lnSpc>
              </a:pPr>
              <a:r>
                <a:rPr lang="en-US" b="true" sz="4635" spc="-139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User’s problem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519768" y="1732984"/>
              <a:ext cx="8676019" cy="3048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2747" indent="-276374" lvl="1">
                <a:lnSpc>
                  <a:spcPts val="3072"/>
                </a:lnSpc>
                <a:buFont typeface="Arial"/>
                <a:buChar char="•"/>
              </a:pPr>
              <a:r>
                <a:rPr lang="en-US" sz="2560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Users struggle daily to decide what to eat.</a:t>
              </a:r>
            </a:p>
            <a:p>
              <a:pPr algn="l" marL="552747" indent="-276374" lvl="1">
                <a:lnSpc>
                  <a:spcPts val="3072"/>
                </a:lnSpc>
                <a:buFont typeface="Arial"/>
                <a:buChar char="•"/>
              </a:pPr>
              <a:r>
                <a:rPr lang="en-US" sz="2560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Users do not know how to cook.</a:t>
              </a:r>
            </a:p>
            <a:p>
              <a:pPr algn="l" marL="552747" indent="-276374" lvl="1">
                <a:lnSpc>
                  <a:spcPts val="3072"/>
                </a:lnSpc>
                <a:buFont typeface="Arial"/>
                <a:buChar char="•"/>
              </a:pPr>
              <a:r>
                <a:rPr lang="en-US" sz="2560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Recipe sources are scattered, hard to save/reuse</a:t>
              </a:r>
            </a:p>
            <a:p>
              <a:pPr algn="l" marL="552747" indent="-276374" lvl="1">
                <a:lnSpc>
                  <a:spcPts val="3072"/>
                </a:lnSpc>
                <a:buFont typeface="Arial"/>
                <a:buChar char="•"/>
              </a:pPr>
              <a:r>
                <a:rPr lang="en-US" sz="2560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No nutrition tracking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5143500"/>
            <a:ext cx="9928207" cy="4425067"/>
            <a:chOff x="0" y="0"/>
            <a:chExt cx="13237609" cy="5900090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13237609" cy="5900090"/>
              <a:chOff x="0" y="0"/>
              <a:chExt cx="2614836" cy="1165450"/>
            </a:xfrm>
          </p:grpSpPr>
          <p:sp>
            <p:nvSpPr>
              <p:cNvPr name="Freeform 12" id="1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false" flipV="false" rot="0">
                <a:off x="0" y="0"/>
                <a:ext cx="2614836" cy="1165450"/>
              </a:xfrm>
              <a:custGeom>
                <a:avLst/>
                <a:gdLst/>
                <a:ahLst/>
                <a:cxnLst/>
                <a:rect r="r" b="b" t="t" l="l"/>
                <a:pathLst>
                  <a:path h="1165450" w="2614836">
                    <a:moveTo>
                      <a:pt x="14036" y="0"/>
                    </a:moveTo>
                    <a:lnTo>
                      <a:pt x="2600800" y="0"/>
                    </a:lnTo>
                    <a:cubicBezTo>
                      <a:pt x="2604523" y="0"/>
                      <a:pt x="2608093" y="1479"/>
                      <a:pt x="2610725" y="4111"/>
                    </a:cubicBezTo>
                    <a:cubicBezTo>
                      <a:pt x="2613358" y="6743"/>
                      <a:pt x="2614836" y="10314"/>
                      <a:pt x="2614836" y="14036"/>
                    </a:cubicBezTo>
                    <a:lnTo>
                      <a:pt x="2614836" y="1151414"/>
                    </a:lnTo>
                    <a:cubicBezTo>
                      <a:pt x="2614836" y="1159166"/>
                      <a:pt x="2608552" y="1165450"/>
                      <a:pt x="2600800" y="1165450"/>
                    </a:cubicBezTo>
                    <a:lnTo>
                      <a:pt x="14036" y="1165450"/>
                    </a:lnTo>
                    <a:cubicBezTo>
                      <a:pt x="10314" y="1165450"/>
                      <a:pt x="6743" y="1163971"/>
                      <a:pt x="4111" y="1161339"/>
                    </a:cubicBezTo>
                    <a:cubicBezTo>
                      <a:pt x="1479" y="1158707"/>
                      <a:pt x="0" y="1155136"/>
                      <a:pt x="0" y="1151414"/>
                    </a:cubicBezTo>
                    <a:lnTo>
                      <a:pt x="0" y="14036"/>
                    </a:lnTo>
                    <a:cubicBezTo>
                      <a:pt x="0" y="10314"/>
                      <a:pt x="1479" y="6743"/>
                      <a:pt x="4111" y="4111"/>
                    </a:cubicBezTo>
                    <a:cubicBezTo>
                      <a:pt x="6743" y="1479"/>
                      <a:pt x="10314" y="0"/>
                      <a:pt x="14036" y="0"/>
                    </a:cubicBezTo>
                    <a:close/>
                  </a:path>
                </a:pathLst>
              </a:custGeom>
              <a:solidFill>
                <a:srgbClr val="FDFDFD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38100"/>
                <a:ext cx="2614836" cy="12035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8633084" y="1157992"/>
              <a:ext cx="4604525" cy="4742097"/>
              <a:chOff x="0" y="0"/>
              <a:chExt cx="762948" cy="785743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762948" cy="785743"/>
              </a:xfrm>
              <a:custGeom>
                <a:avLst/>
                <a:gdLst/>
                <a:ahLst/>
                <a:cxnLst/>
                <a:rect r="r" b="b" t="t" l="l"/>
                <a:pathLst>
                  <a:path h="785743" w="762948">
                    <a:moveTo>
                      <a:pt x="35869" y="0"/>
                    </a:moveTo>
                    <a:lnTo>
                      <a:pt x="727078" y="0"/>
                    </a:lnTo>
                    <a:cubicBezTo>
                      <a:pt x="746888" y="0"/>
                      <a:pt x="762948" y="16059"/>
                      <a:pt x="762948" y="35869"/>
                    </a:cubicBezTo>
                    <a:lnTo>
                      <a:pt x="762948" y="749873"/>
                    </a:lnTo>
                    <a:cubicBezTo>
                      <a:pt x="762948" y="759387"/>
                      <a:pt x="759169" y="768510"/>
                      <a:pt x="752442" y="775237"/>
                    </a:cubicBezTo>
                    <a:cubicBezTo>
                      <a:pt x="745715" y="781964"/>
                      <a:pt x="736592" y="785743"/>
                      <a:pt x="727078" y="785743"/>
                    </a:cubicBezTo>
                    <a:lnTo>
                      <a:pt x="35869" y="785743"/>
                    </a:lnTo>
                    <a:cubicBezTo>
                      <a:pt x="26356" y="785743"/>
                      <a:pt x="17233" y="781964"/>
                      <a:pt x="10506" y="775237"/>
                    </a:cubicBezTo>
                    <a:cubicBezTo>
                      <a:pt x="3779" y="768510"/>
                      <a:pt x="0" y="759387"/>
                      <a:pt x="0" y="749873"/>
                    </a:cubicBezTo>
                    <a:lnTo>
                      <a:pt x="0" y="35869"/>
                    </a:lnTo>
                    <a:cubicBezTo>
                      <a:pt x="0" y="26356"/>
                      <a:pt x="3779" y="17233"/>
                      <a:pt x="10506" y="10506"/>
                    </a:cubicBezTo>
                    <a:cubicBezTo>
                      <a:pt x="17233" y="3779"/>
                      <a:pt x="26356" y="0"/>
                      <a:pt x="35869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1493" t="0" r="-1493" b="0"/>
                </a:stretch>
              </a:blipFill>
            </p:spPr>
          </p:sp>
        </p:grpSp>
        <p:sp>
          <p:nvSpPr>
            <p:cNvPr name="TextBox 16" id="16"/>
            <p:cNvSpPr txBox="true"/>
            <p:nvPr/>
          </p:nvSpPr>
          <p:spPr>
            <a:xfrm rot="0">
              <a:off x="754902" y="923102"/>
              <a:ext cx="4581856" cy="83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00"/>
                </a:lnSpc>
              </a:pPr>
              <a:r>
                <a:rPr lang="en-US" b="true" sz="4500" spc="-135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Our solution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754902" y="2005041"/>
              <a:ext cx="8579951" cy="3048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71"/>
                </a:lnSpc>
              </a:pPr>
              <a:r>
                <a:rPr lang="en-US" sz="255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A</a:t>
              </a:r>
              <a:r>
                <a:rPr lang="en-US" sz="2559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n all-in-one website that brings together the features users need:</a:t>
              </a:r>
            </a:p>
            <a:p>
              <a:pPr algn="l" marL="552703" indent="-276352" lvl="1">
                <a:lnSpc>
                  <a:spcPts val="3071"/>
                </a:lnSpc>
                <a:buFont typeface="Arial"/>
                <a:buChar char="•"/>
              </a:pPr>
              <a:r>
                <a:rPr lang="en-US" sz="2559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searching recipes</a:t>
              </a:r>
            </a:p>
            <a:p>
              <a:pPr algn="l" marL="552703" indent="-276352" lvl="1">
                <a:lnSpc>
                  <a:spcPts val="3071"/>
                </a:lnSpc>
                <a:buFont typeface="Arial"/>
                <a:buChar char="•"/>
              </a:pPr>
              <a:r>
                <a:rPr lang="en-US" sz="2559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saving favorites</a:t>
              </a:r>
            </a:p>
            <a:p>
              <a:pPr algn="l" marL="552703" indent="-276352" lvl="1">
                <a:lnSpc>
                  <a:spcPts val="3071"/>
                </a:lnSpc>
                <a:buFont typeface="Arial"/>
                <a:buChar char="•"/>
              </a:pPr>
              <a:r>
                <a:rPr lang="en-US" sz="2559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planning meals</a:t>
              </a:r>
            </a:p>
            <a:p>
              <a:pPr algn="l" marL="552703" indent="-276352" lvl="1">
                <a:lnSpc>
                  <a:spcPts val="3071"/>
                </a:lnSpc>
                <a:buFont typeface="Arial"/>
                <a:buChar char="•"/>
              </a:pPr>
              <a:r>
                <a:rPr lang="en-US" sz="2559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generating shopping lists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0386390" y="4891448"/>
            <a:ext cx="8556295" cy="8229600"/>
          </a:xfrm>
          <a:custGeom>
            <a:avLst/>
            <a:gdLst/>
            <a:ahLst/>
            <a:cxnLst/>
            <a:rect r="r" b="b" t="t" l="l"/>
            <a:pathLst>
              <a:path h="8229600" w="8556295">
                <a:moveTo>
                  <a:pt x="0" y="0"/>
                </a:moveTo>
                <a:lnTo>
                  <a:pt x="8556295" y="0"/>
                </a:lnTo>
                <a:lnTo>
                  <a:pt x="8556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-3094659">
            <a:off x="3053204" y="2734096"/>
            <a:ext cx="5879198" cy="1111703"/>
          </a:xfrm>
          <a:custGeom>
            <a:avLst/>
            <a:gdLst/>
            <a:ahLst/>
            <a:cxnLst/>
            <a:rect r="r" b="b" t="t" l="l"/>
            <a:pathLst>
              <a:path h="1111703" w="5879198">
                <a:moveTo>
                  <a:pt x="0" y="0"/>
                </a:moveTo>
                <a:lnTo>
                  <a:pt x="5879198" y="0"/>
                </a:lnTo>
                <a:lnTo>
                  <a:pt x="5879198" y="1111703"/>
                </a:lnTo>
                <a:lnTo>
                  <a:pt x="0" y="111170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604591" y="1262027"/>
            <a:ext cx="3604377" cy="679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1"/>
              </a:lnSpc>
              <a:spcBef>
                <a:spcPct val="0"/>
              </a:spcBef>
            </a:pPr>
            <a:r>
              <a:rPr lang="en-US" b="true" sz="5081" spc="-15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1. Motivation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417320"/>
            <a:ext cx="18288000" cy="8869680"/>
          </a:xfrm>
          <a:custGeom>
            <a:avLst/>
            <a:gdLst/>
            <a:ahLst/>
            <a:cxnLst/>
            <a:rect r="r" b="b" t="t" l="l"/>
            <a:pathLst>
              <a:path h="8869680" w="18288000">
                <a:moveTo>
                  <a:pt x="0" y="0"/>
                </a:moveTo>
                <a:lnTo>
                  <a:pt x="18288000" y="0"/>
                </a:lnTo>
                <a:lnTo>
                  <a:pt x="18288000" y="8869680"/>
                </a:lnTo>
                <a:lnTo>
                  <a:pt x="0" y="8869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57261" y="550424"/>
            <a:ext cx="10973478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b="true" sz="4500" spc="-135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REFERENCE WEBSITE: cookpad.com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443048" y="6172200"/>
            <a:ext cx="9653490" cy="8229600"/>
          </a:xfrm>
          <a:custGeom>
            <a:avLst/>
            <a:gdLst/>
            <a:ahLst/>
            <a:cxnLst/>
            <a:rect r="r" b="b" t="t" l="l"/>
            <a:pathLst>
              <a:path h="8229600" w="9653490">
                <a:moveTo>
                  <a:pt x="0" y="0"/>
                </a:moveTo>
                <a:lnTo>
                  <a:pt x="9653490" y="0"/>
                </a:lnTo>
                <a:lnTo>
                  <a:pt x="965349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311169" y="1028700"/>
            <a:ext cx="15970139" cy="9734017"/>
            <a:chOff x="0" y="0"/>
            <a:chExt cx="4206127" cy="2563692"/>
          </a:xfrm>
        </p:grpSpPr>
        <p:sp>
          <p:nvSpPr>
            <p:cNvPr name="Freeform 4" id="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4206127" cy="2563692"/>
            </a:xfrm>
            <a:custGeom>
              <a:avLst/>
              <a:gdLst/>
              <a:ahLst/>
              <a:cxnLst/>
              <a:rect r="r" b="b" t="t" l="l"/>
              <a:pathLst>
                <a:path h="2563692" w="4206127">
                  <a:moveTo>
                    <a:pt x="14543" y="0"/>
                  </a:moveTo>
                  <a:lnTo>
                    <a:pt x="4191584" y="0"/>
                  </a:lnTo>
                  <a:cubicBezTo>
                    <a:pt x="4199616" y="0"/>
                    <a:pt x="4206127" y="6511"/>
                    <a:pt x="4206127" y="14543"/>
                  </a:cubicBezTo>
                  <a:lnTo>
                    <a:pt x="4206127" y="2549148"/>
                  </a:lnTo>
                  <a:cubicBezTo>
                    <a:pt x="4206127" y="2553005"/>
                    <a:pt x="4204595" y="2556705"/>
                    <a:pt x="4201868" y="2559432"/>
                  </a:cubicBezTo>
                  <a:cubicBezTo>
                    <a:pt x="4199140" y="2562159"/>
                    <a:pt x="4195441" y="2563692"/>
                    <a:pt x="4191584" y="2563692"/>
                  </a:cubicBezTo>
                  <a:lnTo>
                    <a:pt x="14543" y="2563692"/>
                  </a:lnTo>
                  <a:cubicBezTo>
                    <a:pt x="10686" y="2563692"/>
                    <a:pt x="6987" y="2562159"/>
                    <a:pt x="4260" y="2559432"/>
                  </a:cubicBezTo>
                  <a:cubicBezTo>
                    <a:pt x="1532" y="2556705"/>
                    <a:pt x="0" y="2553005"/>
                    <a:pt x="0" y="2549148"/>
                  </a:cubicBezTo>
                  <a:lnTo>
                    <a:pt x="0" y="14543"/>
                  </a:lnTo>
                  <a:cubicBezTo>
                    <a:pt x="0" y="10686"/>
                    <a:pt x="1532" y="6987"/>
                    <a:pt x="4260" y="4260"/>
                  </a:cubicBezTo>
                  <a:cubicBezTo>
                    <a:pt x="6987" y="1532"/>
                    <a:pt x="10686" y="0"/>
                    <a:pt x="14543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206127" cy="25827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496192" y="3712474"/>
            <a:ext cx="627908" cy="629052"/>
          </a:xfrm>
          <a:custGeom>
            <a:avLst/>
            <a:gdLst/>
            <a:ahLst/>
            <a:cxnLst/>
            <a:rect r="r" b="b" t="t" l="l"/>
            <a:pathLst>
              <a:path h="629052" w="627908">
                <a:moveTo>
                  <a:pt x="0" y="0"/>
                </a:moveTo>
                <a:lnTo>
                  <a:pt x="627908" y="0"/>
                </a:lnTo>
                <a:lnTo>
                  <a:pt x="627908" y="629052"/>
                </a:lnTo>
                <a:lnTo>
                  <a:pt x="0" y="6290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96192" y="5324013"/>
            <a:ext cx="627908" cy="629052"/>
          </a:xfrm>
          <a:custGeom>
            <a:avLst/>
            <a:gdLst/>
            <a:ahLst/>
            <a:cxnLst/>
            <a:rect r="r" b="b" t="t" l="l"/>
            <a:pathLst>
              <a:path h="629052" w="627908">
                <a:moveTo>
                  <a:pt x="0" y="0"/>
                </a:moveTo>
                <a:lnTo>
                  <a:pt x="627908" y="0"/>
                </a:lnTo>
                <a:lnTo>
                  <a:pt x="627908" y="629052"/>
                </a:lnTo>
                <a:lnTo>
                  <a:pt x="0" y="6290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496192" y="6935552"/>
            <a:ext cx="627908" cy="629052"/>
          </a:xfrm>
          <a:custGeom>
            <a:avLst/>
            <a:gdLst/>
            <a:ahLst/>
            <a:cxnLst/>
            <a:rect r="r" b="b" t="t" l="l"/>
            <a:pathLst>
              <a:path h="629052" w="627908">
                <a:moveTo>
                  <a:pt x="0" y="0"/>
                </a:moveTo>
                <a:lnTo>
                  <a:pt x="627908" y="0"/>
                </a:lnTo>
                <a:lnTo>
                  <a:pt x="627908" y="629052"/>
                </a:lnTo>
                <a:lnTo>
                  <a:pt x="0" y="6290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496192" y="8547091"/>
            <a:ext cx="627908" cy="629052"/>
          </a:xfrm>
          <a:custGeom>
            <a:avLst/>
            <a:gdLst/>
            <a:ahLst/>
            <a:cxnLst/>
            <a:rect r="r" b="b" t="t" l="l"/>
            <a:pathLst>
              <a:path h="629052" w="627908">
                <a:moveTo>
                  <a:pt x="0" y="0"/>
                </a:moveTo>
                <a:lnTo>
                  <a:pt x="627908" y="0"/>
                </a:lnTo>
                <a:lnTo>
                  <a:pt x="627908" y="629052"/>
                </a:lnTo>
                <a:lnTo>
                  <a:pt x="0" y="6290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067410" y="342900"/>
            <a:ext cx="9653490" cy="8229600"/>
          </a:xfrm>
          <a:custGeom>
            <a:avLst/>
            <a:gdLst/>
            <a:ahLst/>
            <a:cxnLst/>
            <a:rect r="r" b="b" t="t" l="l"/>
            <a:pathLst>
              <a:path h="8229600" w="9653490">
                <a:moveTo>
                  <a:pt x="0" y="0"/>
                </a:moveTo>
                <a:lnTo>
                  <a:pt x="9653490" y="0"/>
                </a:lnTo>
                <a:lnTo>
                  <a:pt x="965349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409503" y="3674561"/>
            <a:ext cx="9773472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00"/>
              </a:lnSpc>
            </a:pPr>
            <a:r>
              <a:rPr lang="en-US" sz="45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He</a:t>
            </a:r>
            <a:r>
              <a:rPr lang="en-US" sz="45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lps users find recipes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09503" y="5286100"/>
            <a:ext cx="9773472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00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Control calorie intake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09503" y="6905377"/>
            <a:ext cx="9773472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00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Plan maker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409503" y="8562975"/>
            <a:ext cx="9773472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00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Shopping list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270499" y="2498428"/>
            <a:ext cx="11399759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00"/>
              </a:lnSpc>
            </a:pPr>
            <a:r>
              <a:rPr lang="en-US" sz="45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To answer: Why we choose to do this web?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94003" y="1338429"/>
            <a:ext cx="3604377" cy="679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1"/>
              </a:lnSpc>
              <a:spcBef>
                <a:spcPct val="0"/>
              </a:spcBef>
            </a:pPr>
            <a:r>
              <a:rPr lang="en-US" b="true" sz="5081" spc="-152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1. Motivation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92045" y="2616486"/>
            <a:ext cx="5524455" cy="7353420"/>
            <a:chOff x="0" y="0"/>
            <a:chExt cx="1548689" cy="2061409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548689" cy="2061409"/>
            </a:xfrm>
            <a:custGeom>
              <a:avLst/>
              <a:gdLst/>
              <a:ahLst/>
              <a:cxnLst/>
              <a:rect r="r" b="b" t="t" l="l"/>
              <a:pathLst>
                <a:path h="2061409" w="1548689">
                  <a:moveTo>
                    <a:pt x="25225" y="0"/>
                  </a:moveTo>
                  <a:lnTo>
                    <a:pt x="1523464" y="0"/>
                  </a:lnTo>
                  <a:cubicBezTo>
                    <a:pt x="1537395" y="0"/>
                    <a:pt x="1548689" y="11294"/>
                    <a:pt x="1548689" y="25225"/>
                  </a:cubicBezTo>
                  <a:lnTo>
                    <a:pt x="1548689" y="2036184"/>
                  </a:lnTo>
                  <a:cubicBezTo>
                    <a:pt x="1548689" y="2050115"/>
                    <a:pt x="1537395" y="2061409"/>
                    <a:pt x="1523464" y="2061409"/>
                  </a:cubicBezTo>
                  <a:lnTo>
                    <a:pt x="25225" y="2061409"/>
                  </a:lnTo>
                  <a:cubicBezTo>
                    <a:pt x="11294" y="2061409"/>
                    <a:pt x="0" y="2050115"/>
                    <a:pt x="0" y="2036184"/>
                  </a:cubicBezTo>
                  <a:lnTo>
                    <a:pt x="0" y="25225"/>
                  </a:lnTo>
                  <a:cubicBezTo>
                    <a:pt x="0" y="11294"/>
                    <a:pt x="11294" y="0"/>
                    <a:pt x="25225" y="0"/>
                  </a:cubicBezTo>
                  <a:close/>
                </a:path>
              </a:pathLst>
            </a:custGeom>
            <a:solidFill>
              <a:srgbClr val="FDFDF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1548689" cy="2061409"/>
            </a:xfrm>
            <a:prstGeom prst="rect">
              <a:avLst/>
            </a:prstGeom>
          </p:spPr>
          <p:txBody>
            <a:bodyPr anchor="ctr" rtlCol="false" tIns="33778" lIns="33778" bIns="33778" rIns="33778"/>
            <a:lstStyle/>
            <a:p>
              <a:pPr algn="ctr" marL="0" indent="0" lvl="0">
                <a:lnSpc>
                  <a:spcPts val="1605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384177" y="2616486"/>
            <a:ext cx="5522073" cy="7353420"/>
            <a:chOff x="0" y="0"/>
            <a:chExt cx="1548021" cy="2061409"/>
          </a:xfrm>
        </p:grpSpPr>
        <p:sp>
          <p:nvSpPr>
            <p:cNvPr name="Freeform 6" id="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548021" cy="2061409"/>
            </a:xfrm>
            <a:custGeom>
              <a:avLst/>
              <a:gdLst/>
              <a:ahLst/>
              <a:cxnLst/>
              <a:rect r="r" b="b" t="t" l="l"/>
              <a:pathLst>
                <a:path h="2061409" w="1548021">
                  <a:moveTo>
                    <a:pt x="25236" y="0"/>
                  </a:moveTo>
                  <a:lnTo>
                    <a:pt x="1522785" y="0"/>
                  </a:lnTo>
                  <a:cubicBezTo>
                    <a:pt x="1529478" y="0"/>
                    <a:pt x="1535897" y="2659"/>
                    <a:pt x="1540630" y="7391"/>
                  </a:cubicBezTo>
                  <a:cubicBezTo>
                    <a:pt x="1545362" y="12124"/>
                    <a:pt x="1548021" y="18543"/>
                    <a:pt x="1548021" y="25236"/>
                  </a:cubicBezTo>
                  <a:lnTo>
                    <a:pt x="1548021" y="2036173"/>
                  </a:lnTo>
                  <a:cubicBezTo>
                    <a:pt x="1548021" y="2050110"/>
                    <a:pt x="1536723" y="2061409"/>
                    <a:pt x="1522785" y="2061409"/>
                  </a:cubicBezTo>
                  <a:lnTo>
                    <a:pt x="25236" y="2061409"/>
                  </a:lnTo>
                  <a:cubicBezTo>
                    <a:pt x="11299" y="2061409"/>
                    <a:pt x="0" y="2050110"/>
                    <a:pt x="0" y="2036173"/>
                  </a:cubicBezTo>
                  <a:lnTo>
                    <a:pt x="0" y="25236"/>
                  </a:lnTo>
                  <a:cubicBezTo>
                    <a:pt x="0" y="11299"/>
                    <a:pt x="11299" y="0"/>
                    <a:pt x="25236" y="0"/>
                  </a:cubicBezTo>
                  <a:close/>
                </a:path>
              </a:pathLst>
            </a:custGeom>
            <a:solidFill>
              <a:srgbClr val="FDFDF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1548021" cy="2061409"/>
            </a:xfrm>
            <a:prstGeom prst="rect">
              <a:avLst/>
            </a:prstGeom>
          </p:spPr>
          <p:txBody>
            <a:bodyPr anchor="ctr" rtlCol="false" tIns="33778" lIns="33778" bIns="33778" rIns="33778"/>
            <a:lstStyle/>
            <a:p>
              <a:pPr algn="ctr" marL="0" indent="0" lvl="0">
                <a:lnSpc>
                  <a:spcPts val="1605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71500" y="2616486"/>
            <a:ext cx="5524500" cy="7353420"/>
            <a:chOff x="0" y="0"/>
            <a:chExt cx="1548701" cy="2061409"/>
          </a:xfrm>
        </p:grpSpPr>
        <p:sp>
          <p:nvSpPr>
            <p:cNvPr name="Freeform 9" id="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548701" cy="2061409"/>
            </a:xfrm>
            <a:custGeom>
              <a:avLst/>
              <a:gdLst/>
              <a:ahLst/>
              <a:cxnLst/>
              <a:rect r="r" b="b" t="t" l="l"/>
              <a:pathLst>
                <a:path h="2061409" w="1548701">
                  <a:moveTo>
                    <a:pt x="25225" y="0"/>
                  </a:moveTo>
                  <a:lnTo>
                    <a:pt x="1523477" y="0"/>
                  </a:lnTo>
                  <a:cubicBezTo>
                    <a:pt x="1537408" y="0"/>
                    <a:pt x="1548701" y="11294"/>
                    <a:pt x="1548701" y="25225"/>
                  </a:cubicBezTo>
                  <a:lnTo>
                    <a:pt x="1548701" y="2036184"/>
                  </a:lnTo>
                  <a:cubicBezTo>
                    <a:pt x="1548701" y="2050115"/>
                    <a:pt x="1537408" y="2061409"/>
                    <a:pt x="1523477" y="2061409"/>
                  </a:cubicBezTo>
                  <a:lnTo>
                    <a:pt x="25225" y="2061409"/>
                  </a:lnTo>
                  <a:cubicBezTo>
                    <a:pt x="11294" y="2061409"/>
                    <a:pt x="0" y="2050115"/>
                    <a:pt x="0" y="2036184"/>
                  </a:cubicBezTo>
                  <a:lnTo>
                    <a:pt x="0" y="25225"/>
                  </a:lnTo>
                  <a:cubicBezTo>
                    <a:pt x="0" y="11294"/>
                    <a:pt x="11294" y="0"/>
                    <a:pt x="25225" y="0"/>
                  </a:cubicBezTo>
                  <a:close/>
                </a:path>
              </a:pathLst>
            </a:custGeom>
            <a:solidFill>
              <a:srgbClr val="FDFDFD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0"/>
              <a:ext cx="1548701" cy="2061409"/>
            </a:xfrm>
            <a:prstGeom prst="rect">
              <a:avLst/>
            </a:prstGeom>
          </p:spPr>
          <p:txBody>
            <a:bodyPr anchor="ctr" rtlCol="false" tIns="33778" lIns="33778" bIns="33778" rIns="33778"/>
            <a:lstStyle/>
            <a:p>
              <a:pPr algn="ctr" marL="0" indent="0" lvl="0">
                <a:lnSpc>
                  <a:spcPts val="1605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56804" y="5233055"/>
            <a:ext cx="4958718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00"/>
              </a:lnSpc>
            </a:pPr>
            <a:r>
              <a:rPr lang="en-US" sz="4500" spc="-13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Discover Recipes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573900" y="1304925"/>
            <a:ext cx="5524527" cy="3775214"/>
            <a:chOff x="0" y="0"/>
            <a:chExt cx="1189426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89426" cy="812800"/>
            </a:xfrm>
            <a:custGeom>
              <a:avLst/>
              <a:gdLst/>
              <a:ahLst/>
              <a:cxnLst/>
              <a:rect r="r" b="b" t="t" l="l"/>
              <a:pathLst>
                <a:path h="812800" w="1189426">
                  <a:moveTo>
                    <a:pt x="25225" y="0"/>
                  </a:moveTo>
                  <a:lnTo>
                    <a:pt x="1164201" y="0"/>
                  </a:lnTo>
                  <a:cubicBezTo>
                    <a:pt x="1170891" y="0"/>
                    <a:pt x="1177307" y="2658"/>
                    <a:pt x="1182037" y="7388"/>
                  </a:cubicBezTo>
                  <a:cubicBezTo>
                    <a:pt x="1186768" y="12119"/>
                    <a:pt x="1189426" y="18535"/>
                    <a:pt x="1189426" y="25225"/>
                  </a:cubicBezTo>
                  <a:lnTo>
                    <a:pt x="1189426" y="787575"/>
                  </a:lnTo>
                  <a:cubicBezTo>
                    <a:pt x="1189426" y="801507"/>
                    <a:pt x="1178132" y="812800"/>
                    <a:pt x="1164201" y="812800"/>
                  </a:cubicBezTo>
                  <a:lnTo>
                    <a:pt x="25225" y="812800"/>
                  </a:lnTo>
                  <a:cubicBezTo>
                    <a:pt x="11293" y="812800"/>
                    <a:pt x="0" y="801507"/>
                    <a:pt x="0" y="787575"/>
                  </a:cubicBezTo>
                  <a:lnTo>
                    <a:pt x="0" y="25225"/>
                  </a:lnTo>
                  <a:cubicBezTo>
                    <a:pt x="0" y="11293"/>
                    <a:pt x="11293" y="0"/>
                    <a:pt x="25225" y="0"/>
                  </a:cubicBezTo>
                  <a:close/>
                </a:path>
              </a:pathLst>
            </a:custGeom>
            <a:blipFill>
              <a:blip r:embed="rId2"/>
              <a:stretch>
                <a:fillRect l="-246" t="0" r="-246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573928" y="4750146"/>
            <a:ext cx="5522072" cy="329993"/>
            <a:chOff x="0" y="0"/>
            <a:chExt cx="1454373" cy="8691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54373" cy="86912"/>
            </a:xfrm>
            <a:custGeom>
              <a:avLst/>
              <a:gdLst/>
              <a:ahLst/>
              <a:cxnLst/>
              <a:rect r="r" b="b" t="t" l="l"/>
              <a:pathLst>
                <a:path h="86912" w="1454373">
                  <a:moveTo>
                    <a:pt x="0" y="0"/>
                  </a:moveTo>
                  <a:lnTo>
                    <a:pt x="1454373" y="0"/>
                  </a:lnTo>
                  <a:lnTo>
                    <a:pt x="1454373" y="86912"/>
                  </a:lnTo>
                  <a:lnTo>
                    <a:pt x="0" y="86912"/>
                  </a:ln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454373" cy="125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192045" y="1304925"/>
            <a:ext cx="5524527" cy="3775214"/>
            <a:chOff x="0" y="0"/>
            <a:chExt cx="1189426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89426" cy="812800"/>
            </a:xfrm>
            <a:custGeom>
              <a:avLst/>
              <a:gdLst/>
              <a:ahLst/>
              <a:cxnLst/>
              <a:rect r="r" b="b" t="t" l="l"/>
              <a:pathLst>
                <a:path h="812800" w="1189426">
                  <a:moveTo>
                    <a:pt x="25225" y="0"/>
                  </a:moveTo>
                  <a:lnTo>
                    <a:pt x="1164201" y="0"/>
                  </a:lnTo>
                  <a:cubicBezTo>
                    <a:pt x="1170891" y="0"/>
                    <a:pt x="1177307" y="2658"/>
                    <a:pt x="1182037" y="7388"/>
                  </a:cubicBezTo>
                  <a:cubicBezTo>
                    <a:pt x="1186768" y="12119"/>
                    <a:pt x="1189426" y="18535"/>
                    <a:pt x="1189426" y="25225"/>
                  </a:cubicBezTo>
                  <a:lnTo>
                    <a:pt x="1189426" y="787575"/>
                  </a:lnTo>
                  <a:cubicBezTo>
                    <a:pt x="1189426" y="801507"/>
                    <a:pt x="1178132" y="812800"/>
                    <a:pt x="1164201" y="812800"/>
                  </a:cubicBezTo>
                  <a:lnTo>
                    <a:pt x="25225" y="812800"/>
                  </a:lnTo>
                  <a:cubicBezTo>
                    <a:pt x="11293" y="812800"/>
                    <a:pt x="0" y="801507"/>
                    <a:pt x="0" y="787575"/>
                  </a:cubicBezTo>
                  <a:lnTo>
                    <a:pt x="0" y="25225"/>
                  </a:lnTo>
                  <a:cubicBezTo>
                    <a:pt x="0" y="11293"/>
                    <a:pt x="11293" y="0"/>
                    <a:pt x="25225" y="0"/>
                  </a:cubicBezTo>
                  <a:close/>
                </a:path>
              </a:pathLst>
            </a:custGeom>
            <a:blipFill>
              <a:blip r:embed="rId3"/>
              <a:stretch>
                <a:fillRect l="-246" t="0" r="-246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2192073" y="4750146"/>
            <a:ext cx="5522072" cy="329993"/>
            <a:chOff x="0" y="0"/>
            <a:chExt cx="1454373" cy="8691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54373" cy="86912"/>
            </a:xfrm>
            <a:custGeom>
              <a:avLst/>
              <a:gdLst/>
              <a:ahLst/>
              <a:cxnLst/>
              <a:rect r="r" b="b" t="t" l="l"/>
              <a:pathLst>
                <a:path h="86912" w="1454373">
                  <a:moveTo>
                    <a:pt x="0" y="0"/>
                  </a:moveTo>
                  <a:lnTo>
                    <a:pt x="1454373" y="0"/>
                  </a:lnTo>
                  <a:lnTo>
                    <a:pt x="1454373" y="86912"/>
                  </a:lnTo>
                  <a:lnTo>
                    <a:pt x="0" y="86912"/>
                  </a:ln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454373" cy="125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856804" y="9299640"/>
            <a:ext cx="4958718" cy="28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79"/>
              </a:lnSpc>
            </a:pPr>
            <a:r>
              <a:rPr lang="en-US" sz="18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Explore Recipes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477750" y="9299640"/>
            <a:ext cx="4958718" cy="28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79"/>
              </a:lnSpc>
            </a:pPr>
            <a:r>
              <a:rPr lang="en-US" sz="18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Get Started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6381723" y="1304925"/>
            <a:ext cx="5524527" cy="3775214"/>
            <a:chOff x="0" y="0"/>
            <a:chExt cx="1189426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89426" cy="812800"/>
            </a:xfrm>
            <a:custGeom>
              <a:avLst/>
              <a:gdLst/>
              <a:ahLst/>
              <a:cxnLst/>
              <a:rect r="r" b="b" t="t" l="l"/>
              <a:pathLst>
                <a:path h="812800" w="1189426">
                  <a:moveTo>
                    <a:pt x="25225" y="0"/>
                  </a:moveTo>
                  <a:lnTo>
                    <a:pt x="1164201" y="0"/>
                  </a:lnTo>
                  <a:cubicBezTo>
                    <a:pt x="1170891" y="0"/>
                    <a:pt x="1177307" y="2658"/>
                    <a:pt x="1182037" y="7388"/>
                  </a:cubicBezTo>
                  <a:cubicBezTo>
                    <a:pt x="1186768" y="12119"/>
                    <a:pt x="1189426" y="18535"/>
                    <a:pt x="1189426" y="25225"/>
                  </a:cubicBezTo>
                  <a:lnTo>
                    <a:pt x="1189426" y="787575"/>
                  </a:lnTo>
                  <a:cubicBezTo>
                    <a:pt x="1189426" y="801507"/>
                    <a:pt x="1178132" y="812800"/>
                    <a:pt x="1164201" y="812800"/>
                  </a:cubicBezTo>
                  <a:lnTo>
                    <a:pt x="25225" y="812800"/>
                  </a:lnTo>
                  <a:cubicBezTo>
                    <a:pt x="11293" y="812800"/>
                    <a:pt x="0" y="801507"/>
                    <a:pt x="0" y="787575"/>
                  </a:cubicBezTo>
                  <a:lnTo>
                    <a:pt x="0" y="25225"/>
                  </a:lnTo>
                  <a:cubicBezTo>
                    <a:pt x="0" y="11293"/>
                    <a:pt x="11293" y="0"/>
                    <a:pt x="25225" y="0"/>
                  </a:cubicBezTo>
                  <a:close/>
                </a:path>
              </a:pathLst>
            </a:custGeom>
            <a:blipFill>
              <a:blip r:embed="rId4"/>
              <a:stretch>
                <a:fillRect l="-246" t="0" r="-246" b="0"/>
              </a:stretch>
            </a:blip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6381751" y="4750146"/>
            <a:ext cx="5522072" cy="329993"/>
            <a:chOff x="0" y="0"/>
            <a:chExt cx="1454373" cy="8691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454373" cy="86912"/>
            </a:xfrm>
            <a:custGeom>
              <a:avLst/>
              <a:gdLst/>
              <a:ahLst/>
              <a:cxnLst/>
              <a:rect r="r" b="b" t="t" l="l"/>
              <a:pathLst>
                <a:path h="86912" w="1454373">
                  <a:moveTo>
                    <a:pt x="0" y="0"/>
                  </a:moveTo>
                  <a:lnTo>
                    <a:pt x="1454373" y="0"/>
                  </a:lnTo>
                  <a:lnTo>
                    <a:pt x="1454373" y="86912"/>
                  </a:lnTo>
                  <a:lnTo>
                    <a:pt x="0" y="86912"/>
                  </a:ln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454373" cy="125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6663428" y="9299640"/>
            <a:ext cx="4958718" cy="28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79"/>
              </a:lnSpc>
            </a:pPr>
            <a:r>
              <a:rPr lang="en-US" sz="18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Join Us Now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663428" y="5156339"/>
            <a:ext cx="4958718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00"/>
              </a:lnSpc>
              <a:spcBef>
                <a:spcPct val="0"/>
              </a:spcBef>
            </a:pPr>
            <a:r>
              <a:rPr lang="en-US" sz="4500" spc="-13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Authenticate </a:t>
            </a:r>
            <a:r>
              <a:rPr lang="en-US" sz="4500" spc="-135" strike="noStrike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Sign Up and Login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477750" y="5156339"/>
            <a:ext cx="4958718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00"/>
              </a:lnSpc>
              <a:spcBef>
                <a:spcPct val="0"/>
              </a:spcBef>
            </a:pPr>
            <a:r>
              <a:rPr lang="en-US" sz="4500" spc="-13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Meal Planner</a:t>
            </a:r>
            <a:r>
              <a:rPr lang="en-US" sz="4500" spc="-135" strike="noStrike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and Manage Shopping Effortlessly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12266" y="419100"/>
            <a:ext cx="2829520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b="true" sz="4500" spc="-135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2. Features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6013578">
            <a:off x="2569090" y="-1030199"/>
            <a:ext cx="1527358" cy="3747865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0" y="1737865"/>
            <a:ext cx="18448035" cy="8831997"/>
          </a:xfrm>
          <a:custGeom>
            <a:avLst/>
            <a:gdLst/>
            <a:ahLst/>
            <a:cxnLst/>
            <a:rect r="r" b="b" t="t" l="l"/>
            <a:pathLst>
              <a:path h="8831997" w="18448035">
                <a:moveTo>
                  <a:pt x="0" y="0"/>
                </a:moveTo>
                <a:lnTo>
                  <a:pt x="18448035" y="0"/>
                </a:lnTo>
                <a:lnTo>
                  <a:pt x="18448035" y="8831997"/>
                </a:lnTo>
                <a:lnTo>
                  <a:pt x="0" y="88319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37279" y="577033"/>
            <a:ext cx="10973478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b="true" sz="4500" spc="-135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Meal Planner</a:t>
            </a:r>
            <a:r>
              <a:rPr lang="en-US" b="true" sz="4500" spc="-135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- Unique Feature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0743" y="2803848"/>
            <a:ext cx="17446515" cy="7303402"/>
            <a:chOff x="0" y="0"/>
            <a:chExt cx="23262019" cy="973786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2019" cy="9737869"/>
              <a:chOff x="0" y="0"/>
              <a:chExt cx="4624833" cy="193603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624833" cy="1936032"/>
              </a:xfrm>
              <a:custGeom>
                <a:avLst/>
                <a:gdLst/>
                <a:ahLst/>
                <a:cxnLst/>
                <a:rect r="r" b="b" t="t" l="l"/>
                <a:pathLst>
                  <a:path h="1936032" w="4624833">
                    <a:moveTo>
                      <a:pt x="22485" y="0"/>
                    </a:moveTo>
                    <a:lnTo>
                      <a:pt x="4602348" y="0"/>
                    </a:lnTo>
                    <a:cubicBezTo>
                      <a:pt x="4614766" y="0"/>
                      <a:pt x="4624833" y="10067"/>
                      <a:pt x="4624833" y="22485"/>
                    </a:cubicBezTo>
                    <a:lnTo>
                      <a:pt x="4624833" y="1913547"/>
                    </a:lnTo>
                    <a:cubicBezTo>
                      <a:pt x="4624833" y="1925965"/>
                      <a:pt x="4614766" y="1936032"/>
                      <a:pt x="4602348" y="1936032"/>
                    </a:cubicBezTo>
                    <a:lnTo>
                      <a:pt x="22485" y="1936032"/>
                    </a:lnTo>
                    <a:cubicBezTo>
                      <a:pt x="10067" y="1936032"/>
                      <a:pt x="0" y="1925965"/>
                      <a:pt x="0" y="1913547"/>
                    </a:cubicBezTo>
                    <a:lnTo>
                      <a:pt x="0" y="22485"/>
                    </a:lnTo>
                    <a:cubicBezTo>
                      <a:pt x="0" y="10067"/>
                      <a:pt x="10067" y="0"/>
                      <a:pt x="22485" y="0"/>
                    </a:cubicBezTo>
                    <a:close/>
                  </a:path>
                </a:pathLst>
              </a:custGeom>
              <a:solidFill>
                <a:srgbClr val="FE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4624833" cy="197413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9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8996037" y="351341"/>
              <a:ext cx="5269946" cy="1437899"/>
              <a:chOff x="0" y="0"/>
              <a:chExt cx="1624422" cy="443222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624422" cy="443222"/>
              </a:xfrm>
              <a:custGeom>
                <a:avLst/>
                <a:gdLst/>
                <a:ahLst/>
                <a:cxnLst/>
                <a:rect r="r" b="b" t="t" l="l"/>
                <a:pathLst>
                  <a:path h="443222" w="1624422">
                    <a:moveTo>
                      <a:pt x="99252" y="0"/>
                    </a:moveTo>
                    <a:lnTo>
                      <a:pt x="1525171" y="0"/>
                    </a:lnTo>
                    <a:cubicBezTo>
                      <a:pt x="1579986" y="0"/>
                      <a:pt x="1624422" y="44436"/>
                      <a:pt x="1624422" y="99252"/>
                    </a:cubicBezTo>
                    <a:lnTo>
                      <a:pt x="1624422" y="343970"/>
                    </a:lnTo>
                    <a:cubicBezTo>
                      <a:pt x="1624422" y="398785"/>
                      <a:pt x="1579986" y="443222"/>
                      <a:pt x="1525171" y="443222"/>
                    </a:cubicBezTo>
                    <a:lnTo>
                      <a:pt x="99252" y="443222"/>
                    </a:lnTo>
                    <a:cubicBezTo>
                      <a:pt x="44436" y="443222"/>
                      <a:pt x="0" y="398785"/>
                      <a:pt x="0" y="343970"/>
                    </a:cubicBezTo>
                    <a:lnTo>
                      <a:pt x="0" y="99252"/>
                    </a:lnTo>
                    <a:cubicBezTo>
                      <a:pt x="0" y="44436"/>
                      <a:pt x="44436" y="0"/>
                      <a:pt x="99252" y="0"/>
                    </a:cubicBezTo>
                    <a:close/>
                  </a:path>
                </a:pathLst>
              </a:custGeom>
              <a:solidFill>
                <a:srgbClr val="FFE7C2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1624422" cy="471797"/>
              </a:xfrm>
              <a:prstGeom prst="rect">
                <a:avLst/>
              </a:prstGeom>
            </p:spPr>
            <p:txBody>
              <a:bodyPr anchor="ctr" rtlCol="false" tIns="32766" lIns="32766" bIns="32766" rIns="32766"/>
              <a:lstStyle/>
              <a:p>
                <a:pPr algn="ctr">
                  <a:lnSpc>
                    <a:spcPts val="2265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10874177" y="501317"/>
              <a:ext cx="1513665" cy="434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1"/>
                </a:lnSpc>
                <a:spcBef>
                  <a:spcPct val="0"/>
                </a:spcBef>
              </a:pPr>
              <a:r>
                <a:rPr lang="en-US" b="true" sz="198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Frontend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9226176" y="1089160"/>
              <a:ext cx="4809667" cy="372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32"/>
                </a:lnSpc>
                <a:spcBef>
                  <a:spcPct val="0"/>
                </a:spcBef>
              </a:pPr>
              <a:r>
                <a:rPr lang="en-US" sz="1666">
                  <a:solidFill>
                    <a:srgbClr val="737373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</a:t>
              </a:r>
              <a:r>
                <a:rPr lang="en-US" sz="1666">
                  <a:solidFill>
                    <a:srgbClr val="737373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eact 18, Router, Context API, Axios</a:t>
              </a:r>
            </a:p>
          </p:txBody>
        </p:sp>
        <p:grpSp>
          <p:nvGrpSpPr>
            <p:cNvPr name="Group 11" id="11"/>
            <p:cNvGrpSpPr/>
            <p:nvPr/>
          </p:nvGrpSpPr>
          <p:grpSpPr>
            <a:xfrm rot="0">
              <a:off x="8996037" y="4113748"/>
              <a:ext cx="5269946" cy="1437899"/>
              <a:chOff x="0" y="0"/>
              <a:chExt cx="1624422" cy="443222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624422" cy="443222"/>
              </a:xfrm>
              <a:custGeom>
                <a:avLst/>
                <a:gdLst/>
                <a:ahLst/>
                <a:cxnLst/>
                <a:rect r="r" b="b" t="t" l="l"/>
                <a:pathLst>
                  <a:path h="443222" w="1624422">
                    <a:moveTo>
                      <a:pt x="99252" y="0"/>
                    </a:moveTo>
                    <a:lnTo>
                      <a:pt x="1525171" y="0"/>
                    </a:lnTo>
                    <a:cubicBezTo>
                      <a:pt x="1579986" y="0"/>
                      <a:pt x="1624422" y="44436"/>
                      <a:pt x="1624422" y="99252"/>
                    </a:cubicBezTo>
                    <a:lnTo>
                      <a:pt x="1624422" y="343970"/>
                    </a:lnTo>
                    <a:cubicBezTo>
                      <a:pt x="1624422" y="398785"/>
                      <a:pt x="1579986" y="443222"/>
                      <a:pt x="1525171" y="443222"/>
                    </a:cubicBezTo>
                    <a:lnTo>
                      <a:pt x="99252" y="443222"/>
                    </a:lnTo>
                    <a:cubicBezTo>
                      <a:pt x="44436" y="443222"/>
                      <a:pt x="0" y="398785"/>
                      <a:pt x="0" y="343970"/>
                    </a:cubicBezTo>
                    <a:lnTo>
                      <a:pt x="0" y="99252"/>
                    </a:lnTo>
                    <a:cubicBezTo>
                      <a:pt x="0" y="44436"/>
                      <a:pt x="44436" y="0"/>
                      <a:pt x="99252" y="0"/>
                    </a:cubicBezTo>
                    <a:close/>
                  </a:path>
                </a:pathLst>
              </a:custGeom>
              <a:solidFill>
                <a:srgbClr val="D9F4CD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28575"/>
                <a:ext cx="1624422" cy="471797"/>
              </a:xfrm>
              <a:prstGeom prst="rect">
                <a:avLst/>
              </a:prstGeom>
            </p:spPr>
            <p:txBody>
              <a:bodyPr anchor="ctr" rtlCol="false" tIns="32766" lIns="32766" bIns="32766" rIns="32766"/>
              <a:lstStyle/>
              <a:p>
                <a:pPr algn="ctr">
                  <a:lnSpc>
                    <a:spcPts val="2265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10922093" y="4233413"/>
              <a:ext cx="1417833" cy="434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1"/>
                </a:lnSpc>
                <a:spcBef>
                  <a:spcPct val="0"/>
                </a:spcBef>
              </a:pPr>
              <a:r>
                <a:rPr lang="en-US" b="true" sz="198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Back</a:t>
              </a:r>
              <a:r>
                <a:rPr lang="en-US" b="true" sz="198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end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9218343" y="4851568"/>
              <a:ext cx="4825334" cy="372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32"/>
                </a:lnSpc>
                <a:spcBef>
                  <a:spcPct val="0"/>
                </a:spcBef>
              </a:pPr>
              <a:r>
                <a:rPr lang="en-US" sz="1666">
                  <a:solidFill>
                    <a:srgbClr val="737373"/>
                  </a:solidFill>
                  <a:latin typeface="Canva Sans"/>
                  <a:ea typeface="Canva Sans"/>
                  <a:cs typeface="Canva Sans"/>
                  <a:sym typeface="Canva Sans"/>
                </a:rPr>
                <a:t>Node.js + Express, JWT, Nodemailer.</a:t>
              </a:r>
            </a:p>
          </p:txBody>
        </p:sp>
        <p:grpSp>
          <p:nvGrpSpPr>
            <p:cNvPr name="Group 16" id="16"/>
            <p:cNvGrpSpPr/>
            <p:nvPr/>
          </p:nvGrpSpPr>
          <p:grpSpPr>
            <a:xfrm rot="0">
              <a:off x="8996037" y="7860739"/>
              <a:ext cx="5269946" cy="1437899"/>
              <a:chOff x="0" y="0"/>
              <a:chExt cx="1624422" cy="443222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624422" cy="443222"/>
              </a:xfrm>
              <a:custGeom>
                <a:avLst/>
                <a:gdLst/>
                <a:ahLst/>
                <a:cxnLst/>
                <a:rect r="r" b="b" t="t" l="l"/>
                <a:pathLst>
                  <a:path h="443222" w="1624422">
                    <a:moveTo>
                      <a:pt x="99252" y="0"/>
                    </a:moveTo>
                    <a:lnTo>
                      <a:pt x="1525171" y="0"/>
                    </a:lnTo>
                    <a:cubicBezTo>
                      <a:pt x="1579986" y="0"/>
                      <a:pt x="1624422" y="44436"/>
                      <a:pt x="1624422" y="99252"/>
                    </a:cubicBezTo>
                    <a:lnTo>
                      <a:pt x="1624422" y="343970"/>
                    </a:lnTo>
                    <a:cubicBezTo>
                      <a:pt x="1624422" y="398785"/>
                      <a:pt x="1579986" y="443222"/>
                      <a:pt x="1525171" y="443222"/>
                    </a:cubicBezTo>
                    <a:lnTo>
                      <a:pt x="99252" y="443222"/>
                    </a:lnTo>
                    <a:cubicBezTo>
                      <a:pt x="44436" y="443222"/>
                      <a:pt x="0" y="398785"/>
                      <a:pt x="0" y="343970"/>
                    </a:cubicBezTo>
                    <a:lnTo>
                      <a:pt x="0" y="99252"/>
                    </a:lnTo>
                    <a:cubicBezTo>
                      <a:pt x="0" y="44436"/>
                      <a:pt x="44436" y="0"/>
                      <a:pt x="99252" y="0"/>
                    </a:cubicBezTo>
                    <a:close/>
                  </a:path>
                </a:pathLst>
              </a:custGeom>
              <a:solidFill>
                <a:srgbClr val="EDCBF6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28575"/>
                <a:ext cx="1624422" cy="471797"/>
              </a:xfrm>
              <a:prstGeom prst="rect">
                <a:avLst/>
              </a:prstGeom>
            </p:spPr>
            <p:txBody>
              <a:bodyPr anchor="ctr" rtlCol="false" tIns="32766" lIns="32766" bIns="32766" rIns="32766"/>
              <a:lstStyle/>
              <a:p>
                <a:pPr algn="ctr">
                  <a:lnSpc>
                    <a:spcPts val="2265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10856374" y="7980404"/>
              <a:ext cx="1549271" cy="434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1"/>
                </a:lnSpc>
                <a:spcBef>
                  <a:spcPct val="0"/>
                </a:spcBef>
              </a:pPr>
              <a:r>
                <a:rPr lang="en-US" b="true" sz="198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Databas</a:t>
              </a:r>
              <a:r>
                <a:rPr lang="en-US" b="true" sz="198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e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1146767" y="8598558"/>
              <a:ext cx="968485" cy="372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32"/>
                </a:lnSpc>
                <a:spcBef>
                  <a:spcPct val="0"/>
                </a:spcBef>
              </a:pPr>
              <a:r>
                <a:rPr lang="en-US" sz="1666">
                  <a:solidFill>
                    <a:srgbClr val="737373"/>
                  </a:solidFill>
                  <a:latin typeface="Canva Sans"/>
                  <a:ea typeface="Canva Sans"/>
                  <a:cs typeface="Canva Sans"/>
                  <a:sym typeface="Canva Sans"/>
                </a:rPr>
                <a:t>MySQL</a:t>
              </a:r>
            </a:p>
          </p:txBody>
        </p:sp>
        <p:grpSp>
          <p:nvGrpSpPr>
            <p:cNvPr name="Group 21" id="21"/>
            <p:cNvGrpSpPr/>
            <p:nvPr/>
          </p:nvGrpSpPr>
          <p:grpSpPr>
            <a:xfrm rot="0">
              <a:off x="17534041" y="4119437"/>
              <a:ext cx="5269946" cy="1498995"/>
              <a:chOff x="0" y="0"/>
              <a:chExt cx="1624422" cy="462054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624422" cy="462054"/>
              </a:xfrm>
              <a:custGeom>
                <a:avLst/>
                <a:gdLst/>
                <a:ahLst/>
                <a:cxnLst/>
                <a:rect r="r" b="b" t="t" l="l"/>
                <a:pathLst>
                  <a:path h="462054" w="1624422">
                    <a:moveTo>
                      <a:pt x="99252" y="0"/>
                    </a:moveTo>
                    <a:lnTo>
                      <a:pt x="1525171" y="0"/>
                    </a:lnTo>
                    <a:cubicBezTo>
                      <a:pt x="1579986" y="0"/>
                      <a:pt x="1624422" y="44436"/>
                      <a:pt x="1624422" y="99252"/>
                    </a:cubicBezTo>
                    <a:lnTo>
                      <a:pt x="1624422" y="362803"/>
                    </a:lnTo>
                    <a:cubicBezTo>
                      <a:pt x="1624422" y="417618"/>
                      <a:pt x="1579986" y="462054"/>
                      <a:pt x="1525171" y="462054"/>
                    </a:cubicBezTo>
                    <a:lnTo>
                      <a:pt x="99252" y="462054"/>
                    </a:lnTo>
                    <a:cubicBezTo>
                      <a:pt x="44436" y="462054"/>
                      <a:pt x="0" y="417618"/>
                      <a:pt x="0" y="362803"/>
                    </a:cubicBezTo>
                    <a:lnTo>
                      <a:pt x="0" y="99252"/>
                    </a:lnTo>
                    <a:cubicBezTo>
                      <a:pt x="0" y="44436"/>
                      <a:pt x="44436" y="0"/>
                      <a:pt x="99252" y="0"/>
                    </a:cubicBezTo>
                    <a:close/>
                  </a:path>
                </a:pathLst>
              </a:custGeom>
              <a:solidFill>
                <a:srgbClr val="FFC2C2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28575"/>
                <a:ext cx="1624422" cy="490629"/>
              </a:xfrm>
              <a:prstGeom prst="rect">
                <a:avLst/>
              </a:prstGeom>
            </p:spPr>
            <p:txBody>
              <a:bodyPr anchor="ctr" rtlCol="false" tIns="32766" lIns="32766" bIns="32766" rIns="32766"/>
              <a:lstStyle/>
              <a:p>
                <a:pPr algn="ctr">
                  <a:lnSpc>
                    <a:spcPts val="2265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19081249" y="4239102"/>
              <a:ext cx="2175530" cy="434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1"/>
                </a:lnSpc>
                <a:spcBef>
                  <a:spcPct val="0"/>
                </a:spcBef>
              </a:pPr>
              <a:r>
                <a:rPr lang="en-US" b="true" sz="198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External APIs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18577650" y="4822906"/>
              <a:ext cx="3182730" cy="762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32"/>
                </a:lnSpc>
                <a:spcBef>
                  <a:spcPct val="0"/>
                </a:spcBef>
              </a:pPr>
              <a:r>
                <a:rPr lang="en-US" sz="1666">
                  <a:solidFill>
                    <a:srgbClr val="737373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Spoonacular (recipes), Edamam (nutrition).</a:t>
              </a:r>
            </a:p>
          </p:txBody>
        </p:sp>
        <p:grpSp>
          <p:nvGrpSpPr>
            <p:cNvPr name="Group 26" id="26"/>
            <p:cNvGrpSpPr/>
            <p:nvPr/>
          </p:nvGrpSpPr>
          <p:grpSpPr>
            <a:xfrm rot="0">
              <a:off x="461764" y="4113748"/>
              <a:ext cx="5269946" cy="1475486"/>
              <a:chOff x="0" y="0"/>
              <a:chExt cx="1624422" cy="454808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1624422" cy="454808"/>
              </a:xfrm>
              <a:custGeom>
                <a:avLst/>
                <a:gdLst/>
                <a:ahLst/>
                <a:cxnLst/>
                <a:rect r="r" b="b" t="t" l="l"/>
                <a:pathLst>
                  <a:path h="454808" w="1624422">
                    <a:moveTo>
                      <a:pt x="99252" y="0"/>
                    </a:moveTo>
                    <a:lnTo>
                      <a:pt x="1525171" y="0"/>
                    </a:lnTo>
                    <a:cubicBezTo>
                      <a:pt x="1579986" y="0"/>
                      <a:pt x="1624422" y="44436"/>
                      <a:pt x="1624422" y="99252"/>
                    </a:cubicBezTo>
                    <a:lnTo>
                      <a:pt x="1624422" y="355556"/>
                    </a:lnTo>
                    <a:cubicBezTo>
                      <a:pt x="1624422" y="410371"/>
                      <a:pt x="1579986" y="454808"/>
                      <a:pt x="1525171" y="454808"/>
                    </a:cubicBezTo>
                    <a:lnTo>
                      <a:pt x="99252" y="454808"/>
                    </a:lnTo>
                    <a:cubicBezTo>
                      <a:pt x="44436" y="454808"/>
                      <a:pt x="0" y="410371"/>
                      <a:pt x="0" y="355556"/>
                    </a:cubicBezTo>
                    <a:lnTo>
                      <a:pt x="0" y="99252"/>
                    </a:lnTo>
                    <a:cubicBezTo>
                      <a:pt x="0" y="44436"/>
                      <a:pt x="44436" y="0"/>
                      <a:pt x="99252" y="0"/>
                    </a:cubicBezTo>
                    <a:close/>
                  </a:path>
                </a:pathLst>
              </a:custGeom>
              <a:solidFill>
                <a:srgbClr val="C2E9FF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28575"/>
                <a:ext cx="1624422" cy="483383"/>
              </a:xfrm>
              <a:prstGeom prst="rect">
                <a:avLst/>
              </a:prstGeom>
            </p:spPr>
            <p:txBody>
              <a:bodyPr anchor="ctr" rtlCol="false" tIns="32766" lIns="32766" bIns="32766" rIns="32766"/>
              <a:lstStyle/>
              <a:p>
                <a:pPr algn="ctr">
                  <a:lnSpc>
                    <a:spcPts val="2265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1549654" y="4233413"/>
              <a:ext cx="3094167" cy="434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1"/>
                </a:lnSpc>
                <a:spcBef>
                  <a:spcPct val="0"/>
                </a:spcBef>
              </a:pPr>
              <a:r>
                <a:rPr lang="en-US" b="true" sz="198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SMTP / Mail Server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1505372" y="4817218"/>
              <a:ext cx="3182730" cy="372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32"/>
                </a:lnSpc>
                <a:spcBef>
                  <a:spcPct val="0"/>
                </a:spcBef>
              </a:pPr>
              <a:r>
                <a:rPr lang="en-US" sz="1666">
                  <a:solidFill>
                    <a:srgbClr val="737373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ve</a:t>
              </a:r>
              <a:r>
                <a:rPr lang="en-US" sz="1666">
                  <a:solidFill>
                    <a:srgbClr val="737373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rify / reset emails</a:t>
              </a:r>
            </a:p>
          </p:txBody>
        </p:sp>
        <p:sp>
          <p:nvSpPr>
            <p:cNvPr name="AutoShape 31" id="31"/>
            <p:cNvSpPr/>
            <p:nvPr/>
          </p:nvSpPr>
          <p:spPr>
            <a:xfrm>
              <a:off x="10906142" y="1789240"/>
              <a:ext cx="0" cy="2324508"/>
            </a:xfrm>
            <a:prstGeom prst="line">
              <a:avLst/>
            </a:prstGeom>
            <a:ln cap="flat" w="50472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32" id="32"/>
            <p:cNvSpPr/>
            <p:nvPr/>
          </p:nvSpPr>
          <p:spPr>
            <a:xfrm flipH="true">
              <a:off x="5731710" y="4487677"/>
              <a:ext cx="3264326" cy="0"/>
            </a:xfrm>
            <a:prstGeom prst="line">
              <a:avLst/>
            </a:prstGeom>
            <a:ln cap="flat" w="50472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33" id="33"/>
            <p:cNvSpPr/>
            <p:nvPr/>
          </p:nvSpPr>
          <p:spPr>
            <a:xfrm>
              <a:off x="11631010" y="5551647"/>
              <a:ext cx="0" cy="2309092"/>
            </a:xfrm>
            <a:prstGeom prst="line">
              <a:avLst/>
            </a:prstGeom>
            <a:ln cap="flat" w="50472">
              <a:solidFill>
                <a:srgbClr val="000000"/>
              </a:solidFill>
              <a:prstDash val="solid"/>
              <a:headEnd type="arrow" len="sm" w="med"/>
              <a:tailEnd type="arrow" len="sm" w="med"/>
            </a:ln>
          </p:spPr>
        </p:sp>
        <p:sp>
          <p:nvSpPr>
            <p:cNvPr name="AutoShape 34" id="34"/>
            <p:cNvSpPr/>
            <p:nvPr/>
          </p:nvSpPr>
          <p:spPr>
            <a:xfrm flipH="true">
              <a:off x="14150663" y="5273997"/>
              <a:ext cx="3383378" cy="0"/>
            </a:xfrm>
            <a:prstGeom prst="line">
              <a:avLst/>
            </a:prstGeom>
            <a:ln cap="flat" w="50472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35" id="35"/>
            <p:cNvSpPr/>
            <p:nvPr/>
          </p:nvSpPr>
          <p:spPr>
            <a:xfrm flipV="true">
              <a:off x="12293267" y="1789240"/>
              <a:ext cx="0" cy="2324508"/>
            </a:xfrm>
            <a:prstGeom prst="line">
              <a:avLst/>
            </a:prstGeom>
            <a:ln cap="flat" w="50472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36" id="36"/>
            <p:cNvSpPr/>
            <p:nvPr/>
          </p:nvSpPr>
          <p:spPr>
            <a:xfrm>
              <a:off x="5577150" y="5273997"/>
              <a:ext cx="3418887" cy="0"/>
            </a:xfrm>
            <a:prstGeom prst="line">
              <a:avLst/>
            </a:prstGeom>
            <a:ln cap="flat" w="50472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37" id="37"/>
            <p:cNvSpPr/>
            <p:nvPr/>
          </p:nvSpPr>
          <p:spPr>
            <a:xfrm>
              <a:off x="14265983" y="4487677"/>
              <a:ext cx="3226850" cy="0"/>
            </a:xfrm>
            <a:prstGeom prst="line">
              <a:avLst/>
            </a:prstGeom>
            <a:ln cap="flat" w="50472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sp>
        <p:nvSpPr>
          <p:cNvPr name="TextBox 38" id="38"/>
          <p:cNvSpPr txBox="true"/>
          <p:nvPr/>
        </p:nvSpPr>
        <p:spPr>
          <a:xfrm rot="0">
            <a:off x="4698325" y="1526701"/>
            <a:ext cx="8891350" cy="884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99"/>
              </a:lnSpc>
            </a:pPr>
            <a:r>
              <a:rPr lang="en-US" b="true" sz="6699" spc="-2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3.</a:t>
            </a:r>
            <a:r>
              <a:rPr lang="en-US" b="true" sz="6699" spc="-2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System Architecture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438475" y="3535660"/>
            <a:ext cx="3111500" cy="219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750"/>
              </a:lnSpc>
            </a:pPr>
            <a:r>
              <a:rPr lang="en-US" b="true" sz="1400" spc="-2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OVERALL ARCHITECTURE</a:t>
            </a:r>
          </a:p>
        </p:txBody>
      </p:sp>
      <p:sp>
        <p:nvSpPr>
          <p:cNvPr name="Freeform 40" id="40"/>
          <p:cNvSpPr/>
          <p:nvPr/>
        </p:nvSpPr>
        <p:spPr>
          <a:xfrm flipH="false" flipV="false" rot="7950093">
            <a:off x="13816329" y="5992450"/>
            <a:ext cx="8556295" cy="8229600"/>
          </a:xfrm>
          <a:custGeom>
            <a:avLst/>
            <a:gdLst/>
            <a:ahLst/>
            <a:cxnLst/>
            <a:rect r="r" b="b" t="t" l="l"/>
            <a:pathLst>
              <a:path h="8229600" w="8556295">
                <a:moveTo>
                  <a:pt x="0" y="0"/>
                </a:moveTo>
                <a:lnTo>
                  <a:pt x="8556295" y="0"/>
                </a:lnTo>
                <a:lnTo>
                  <a:pt x="8556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-7270220" y="740708"/>
            <a:ext cx="8556295" cy="8229600"/>
          </a:xfrm>
          <a:custGeom>
            <a:avLst/>
            <a:gdLst/>
            <a:ahLst/>
            <a:cxnLst/>
            <a:rect r="r" b="b" t="t" l="l"/>
            <a:pathLst>
              <a:path h="8229600" w="8556295">
                <a:moveTo>
                  <a:pt x="0" y="0"/>
                </a:moveTo>
                <a:lnTo>
                  <a:pt x="8556295" y="0"/>
                </a:lnTo>
                <a:lnTo>
                  <a:pt x="8556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B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1500" y="3352840"/>
            <a:ext cx="17145000" cy="5158854"/>
            <a:chOff x="0" y="0"/>
            <a:chExt cx="22860000" cy="687847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3627228"/>
              <a:ext cx="11239500" cy="3251244"/>
              <a:chOff x="0" y="0"/>
              <a:chExt cx="2112884" cy="611193"/>
            </a:xfrm>
          </p:grpSpPr>
          <p:sp>
            <p:nvSpPr>
              <p:cNvPr name="Freeform 4" id="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false" flipV="false" rot="0">
                <a:off x="0" y="0"/>
                <a:ext cx="2112884" cy="611193"/>
              </a:xfrm>
              <a:custGeom>
                <a:avLst/>
                <a:gdLst/>
                <a:ahLst/>
                <a:cxnLst/>
                <a:rect r="r" b="b" t="t" l="l"/>
                <a:pathLst>
                  <a:path h="611193" w="2112884">
                    <a:moveTo>
                      <a:pt x="18368" y="0"/>
                    </a:moveTo>
                    <a:lnTo>
                      <a:pt x="2094515" y="0"/>
                    </a:lnTo>
                    <a:cubicBezTo>
                      <a:pt x="2099387" y="0"/>
                      <a:pt x="2104059" y="1935"/>
                      <a:pt x="2107504" y="5380"/>
                    </a:cubicBezTo>
                    <a:cubicBezTo>
                      <a:pt x="2110948" y="8825"/>
                      <a:pt x="2112884" y="13497"/>
                      <a:pt x="2112884" y="18368"/>
                    </a:cubicBezTo>
                    <a:lnTo>
                      <a:pt x="2112884" y="592824"/>
                    </a:lnTo>
                    <a:cubicBezTo>
                      <a:pt x="2112884" y="597696"/>
                      <a:pt x="2110948" y="602368"/>
                      <a:pt x="2107504" y="605813"/>
                    </a:cubicBezTo>
                    <a:cubicBezTo>
                      <a:pt x="2104059" y="609257"/>
                      <a:pt x="2099387" y="611193"/>
                      <a:pt x="2094515" y="611193"/>
                    </a:cubicBezTo>
                    <a:lnTo>
                      <a:pt x="18368" y="611193"/>
                    </a:lnTo>
                    <a:cubicBezTo>
                      <a:pt x="13497" y="611193"/>
                      <a:pt x="8825" y="609257"/>
                      <a:pt x="5380" y="605813"/>
                    </a:cubicBezTo>
                    <a:cubicBezTo>
                      <a:pt x="1935" y="602368"/>
                      <a:pt x="0" y="597696"/>
                      <a:pt x="0" y="592824"/>
                    </a:cubicBezTo>
                    <a:lnTo>
                      <a:pt x="0" y="18368"/>
                    </a:lnTo>
                    <a:cubicBezTo>
                      <a:pt x="0" y="13497"/>
                      <a:pt x="1935" y="8825"/>
                      <a:pt x="5380" y="5380"/>
                    </a:cubicBezTo>
                    <a:cubicBezTo>
                      <a:pt x="8825" y="1935"/>
                      <a:pt x="13497" y="0"/>
                      <a:pt x="18368" y="0"/>
                    </a:cubicBezTo>
                    <a:close/>
                  </a:path>
                </a:pathLst>
              </a:custGeom>
              <a:solidFill>
                <a:srgbClr val="FE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47625"/>
                <a:ext cx="2112884" cy="56356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0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0"/>
              <a:ext cx="11239500" cy="3251244"/>
              <a:chOff x="0" y="0"/>
              <a:chExt cx="2112884" cy="611193"/>
            </a:xfrm>
          </p:grpSpPr>
          <p:sp>
            <p:nvSpPr>
              <p:cNvPr name="Freeform 7" id="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false" flipV="false" rot="0">
                <a:off x="0" y="0"/>
                <a:ext cx="2112884" cy="611193"/>
              </a:xfrm>
              <a:custGeom>
                <a:avLst/>
                <a:gdLst/>
                <a:ahLst/>
                <a:cxnLst/>
                <a:rect r="r" b="b" t="t" l="l"/>
                <a:pathLst>
                  <a:path h="611193" w="2112884">
                    <a:moveTo>
                      <a:pt x="18368" y="0"/>
                    </a:moveTo>
                    <a:lnTo>
                      <a:pt x="2094515" y="0"/>
                    </a:lnTo>
                    <a:cubicBezTo>
                      <a:pt x="2099387" y="0"/>
                      <a:pt x="2104059" y="1935"/>
                      <a:pt x="2107504" y="5380"/>
                    </a:cubicBezTo>
                    <a:cubicBezTo>
                      <a:pt x="2110948" y="8825"/>
                      <a:pt x="2112884" y="13497"/>
                      <a:pt x="2112884" y="18368"/>
                    </a:cubicBezTo>
                    <a:lnTo>
                      <a:pt x="2112884" y="592824"/>
                    </a:lnTo>
                    <a:cubicBezTo>
                      <a:pt x="2112884" y="597696"/>
                      <a:pt x="2110948" y="602368"/>
                      <a:pt x="2107504" y="605813"/>
                    </a:cubicBezTo>
                    <a:cubicBezTo>
                      <a:pt x="2104059" y="609257"/>
                      <a:pt x="2099387" y="611193"/>
                      <a:pt x="2094515" y="611193"/>
                    </a:cubicBezTo>
                    <a:lnTo>
                      <a:pt x="18368" y="611193"/>
                    </a:lnTo>
                    <a:cubicBezTo>
                      <a:pt x="13497" y="611193"/>
                      <a:pt x="8825" y="609257"/>
                      <a:pt x="5380" y="605813"/>
                    </a:cubicBezTo>
                    <a:cubicBezTo>
                      <a:pt x="1935" y="602368"/>
                      <a:pt x="0" y="597696"/>
                      <a:pt x="0" y="592824"/>
                    </a:cubicBezTo>
                    <a:lnTo>
                      <a:pt x="0" y="18368"/>
                    </a:lnTo>
                    <a:cubicBezTo>
                      <a:pt x="0" y="13497"/>
                      <a:pt x="1935" y="8825"/>
                      <a:pt x="5380" y="5380"/>
                    </a:cubicBezTo>
                    <a:cubicBezTo>
                      <a:pt x="8825" y="1935"/>
                      <a:pt x="13497" y="0"/>
                      <a:pt x="18368" y="0"/>
                    </a:cubicBezTo>
                    <a:close/>
                  </a:path>
                </a:pathLst>
              </a:custGeom>
              <a:solidFill>
                <a:srgbClr val="FEFFF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47625"/>
                <a:ext cx="2112884" cy="56356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0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1620500" y="3627228"/>
              <a:ext cx="11239500" cy="3251244"/>
              <a:chOff x="0" y="0"/>
              <a:chExt cx="2112884" cy="611193"/>
            </a:xfrm>
          </p:grpSpPr>
          <p:sp>
            <p:nvSpPr>
              <p:cNvPr name="Freeform 10" id="1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false" flipV="false" rot="0">
                <a:off x="0" y="0"/>
                <a:ext cx="2112884" cy="611193"/>
              </a:xfrm>
              <a:custGeom>
                <a:avLst/>
                <a:gdLst/>
                <a:ahLst/>
                <a:cxnLst/>
                <a:rect r="r" b="b" t="t" l="l"/>
                <a:pathLst>
                  <a:path h="611193" w="2112884">
                    <a:moveTo>
                      <a:pt x="18368" y="0"/>
                    </a:moveTo>
                    <a:lnTo>
                      <a:pt x="2094515" y="0"/>
                    </a:lnTo>
                    <a:cubicBezTo>
                      <a:pt x="2099387" y="0"/>
                      <a:pt x="2104059" y="1935"/>
                      <a:pt x="2107504" y="5380"/>
                    </a:cubicBezTo>
                    <a:cubicBezTo>
                      <a:pt x="2110948" y="8825"/>
                      <a:pt x="2112884" y="13497"/>
                      <a:pt x="2112884" y="18368"/>
                    </a:cubicBezTo>
                    <a:lnTo>
                      <a:pt x="2112884" y="592824"/>
                    </a:lnTo>
                    <a:cubicBezTo>
                      <a:pt x="2112884" y="597696"/>
                      <a:pt x="2110948" y="602368"/>
                      <a:pt x="2107504" y="605813"/>
                    </a:cubicBezTo>
                    <a:cubicBezTo>
                      <a:pt x="2104059" y="609257"/>
                      <a:pt x="2099387" y="611193"/>
                      <a:pt x="2094515" y="611193"/>
                    </a:cubicBezTo>
                    <a:lnTo>
                      <a:pt x="18368" y="611193"/>
                    </a:lnTo>
                    <a:cubicBezTo>
                      <a:pt x="13497" y="611193"/>
                      <a:pt x="8825" y="609257"/>
                      <a:pt x="5380" y="605813"/>
                    </a:cubicBezTo>
                    <a:cubicBezTo>
                      <a:pt x="1935" y="602368"/>
                      <a:pt x="0" y="597696"/>
                      <a:pt x="0" y="592824"/>
                    </a:cubicBezTo>
                    <a:lnTo>
                      <a:pt x="0" y="18368"/>
                    </a:lnTo>
                    <a:cubicBezTo>
                      <a:pt x="0" y="13497"/>
                      <a:pt x="1935" y="8825"/>
                      <a:pt x="5380" y="5380"/>
                    </a:cubicBezTo>
                    <a:cubicBezTo>
                      <a:pt x="8825" y="1935"/>
                      <a:pt x="13497" y="0"/>
                      <a:pt x="18368" y="0"/>
                    </a:cubicBezTo>
                    <a:close/>
                  </a:path>
                </a:pathLst>
              </a:custGeom>
              <a:solidFill>
                <a:srgbClr val="FEFFF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47625"/>
                <a:ext cx="2112884" cy="56356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0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1620500" y="0"/>
              <a:ext cx="11239500" cy="3251244"/>
              <a:chOff x="0" y="0"/>
              <a:chExt cx="2112884" cy="611193"/>
            </a:xfrm>
          </p:grpSpPr>
          <p:sp>
            <p:nvSpPr>
              <p:cNvPr name="Freeform 13" id="1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false" flipV="false" rot="0">
                <a:off x="0" y="0"/>
                <a:ext cx="2112884" cy="611193"/>
              </a:xfrm>
              <a:custGeom>
                <a:avLst/>
                <a:gdLst/>
                <a:ahLst/>
                <a:cxnLst/>
                <a:rect r="r" b="b" t="t" l="l"/>
                <a:pathLst>
                  <a:path h="611193" w="2112884">
                    <a:moveTo>
                      <a:pt x="18368" y="0"/>
                    </a:moveTo>
                    <a:lnTo>
                      <a:pt x="2094515" y="0"/>
                    </a:lnTo>
                    <a:cubicBezTo>
                      <a:pt x="2099387" y="0"/>
                      <a:pt x="2104059" y="1935"/>
                      <a:pt x="2107504" y="5380"/>
                    </a:cubicBezTo>
                    <a:cubicBezTo>
                      <a:pt x="2110948" y="8825"/>
                      <a:pt x="2112884" y="13497"/>
                      <a:pt x="2112884" y="18368"/>
                    </a:cubicBezTo>
                    <a:lnTo>
                      <a:pt x="2112884" y="592824"/>
                    </a:lnTo>
                    <a:cubicBezTo>
                      <a:pt x="2112884" y="597696"/>
                      <a:pt x="2110948" y="602368"/>
                      <a:pt x="2107504" y="605813"/>
                    </a:cubicBezTo>
                    <a:cubicBezTo>
                      <a:pt x="2104059" y="609257"/>
                      <a:pt x="2099387" y="611193"/>
                      <a:pt x="2094515" y="611193"/>
                    </a:cubicBezTo>
                    <a:lnTo>
                      <a:pt x="18368" y="611193"/>
                    </a:lnTo>
                    <a:cubicBezTo>
                      <a:pt x="13497" y="611193"/>
                      <a:pt x="8825" y="609257"/>
                      <a:pt x="5380" y="605813"/>
                    </a:cubicBezTo>
                    <a:cubicBezTo>
                      <a:pt x="1935" y="602368"/>
                      <a:pt x="0" y="597696"/>
                      <a:pt x="0" y="592824"/>
                    </a:cubicBezTo>
                    <a:lnTo>
                      <a:pt x="0" y="18368"/>
                    </a:lnTo>
                    <a:cubicBezTo>
                      <a:pt x="0" y="13497"/>
                      <a:pt x="1935" y="8825"/>
                      <a:pt x="5380" y="5380"/>
                    </a:cubicBezTo>
                    <a:cubicBezTo>
                      <a:pt x="8825" y="1935"/>
                      <a:pt x="13497" y="0"/>
                      <a:pt x="18368" y="0"/>
                    </a:cubicBezTo>
                    <a:close/>
                  </a:path>
                </a:pathLst>
              </a:custGeom>
              <a:solidFill>
                <a:srgbClr val="FEFFFF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47625"/>
                <a:ext cx="2112884" cy="56356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0"/>
                  </a:lnSpc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480142" y="4097689"/>
              <a:ext cx="8828958" cy="83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00"/>
                </a:lnSpc>
              </a:pPr>
              <a:r>
                <a:rPr lang="en-US" sz="4500" spc="-135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MEAL_PLANS Table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480142" y="5207295"/>
              <a:ext cx="8828958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</a:pPr>
              <a:r>
                <a:rPr lang="en-US" sz="2000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Tracks weekly meal plans with user IDs, meal types, and associated recipe information for organization.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2256510" y="4097689"/>
              <a:ext cx="8558790" cy="83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00"/>
                </a:lnSpc>
              </a:pPr>
              <a:r>
                <a:rPr lang="en-US" sz="4500" spc="-135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SHOPPING_LISTS Table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2256510" y="5207295"/>
              <a:ext cx="8558790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</a:pPr>
              <a:r>
                <a:rPr lang="en-US" sz="2000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Manages grocery items with names, quantities, units, and checked status for efficient shopping experiences.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480142" y="470462"/>
              <a:ext cx="8828958" cy="83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00"/>
                </a:lnSpc>
              </a:pPr>
              <a:r>
                <a:rPr lang="en-US" sz="4500" spc="-135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USERS </a:t>
              </a:r>
              <a:r>
                <a:rPr lang="en-US" sz="4500" spc="-135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Table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480142" y="1580067"/>
              <a:ext cx="8828958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</a:pPr>
              <a:r>
                <a:rPr lang="en-US" sz="2000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Stores essential user information (userID, userName), including email, password hash, verification status, and reset tokens.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2256510" y="470462"/>
              <a:ext cx="8558790" cy="83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00"/>
                </a:lnSpc>
              </a:pPr>
              <a:r>
                <a:rPr lang="en-US" sz="4500" spc="-135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FAVORITES</a:t>
              </a:r>
              <a:r>
                <a:rPr lang="en-US" sz="4500" spc="-135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 Table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12256510" y="1580067"/>
              <a:ext cx="8558790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</a:pPr>
              <a:r>
                <a:rPr lang="en-US" sz="2000" strike="noStrike" u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Contains user-specific saved recipes, including recipe IDs, titles, and associated images for easy access.</a:t>
              </a: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8482691" y="5270958"/>
            <a:ext cx="1322618" cy="1322618"/>
          </a:xfrm>
          <a:custGeom>
            <a:avLst/>
            <a:gdLst/>
            <a:ahLst/>
            <a:cxnLst/>
            <a:rect r="r" b="b" t="t" l="l"/>
            <a:pathLst>
              <a:path h="1322618" w="1322618">
                <a:moveTo>
                  <a:pt x="0" y="0"/>
                </a:moveTo>
                <a:lnTo>
                  <a:pt x="1322618" y="0"/>
                </a:lnTo>
                <a:lnTo>
                  <a:pt x="1322618" y="1322618"/>
                </a:lnTo>
                <a:lnTo>
                  <a:pt x="0" y="13226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571500" y="1811245"/>
            <a:ext cx="17145000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b="true" sz="7000" spc="-21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4. </a:t>
            </a:r>
            <a:r>
              <a:rPr lang="en-US" b="true" sz="7000" spc="-21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Database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Smart Recipe &amp; Meal Planner</dc:description>
  <dc:identifier>DAG6Um2pe-0</dc:identifier>
  <dcterms:modified xsi:type="dcterms:W3CDTF">2011-08-01T06:04:30Z</dcterms:modified>
  <cp:revision>1</cp:revision>
  <dc:title>23521065_23521053_RECIPE_FINDER</dc:title>
</cp:coreProperties>
</file>

<file path=docProps/thumbnail.jpeg>
</file>